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1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C6E4"/>
    <a:srgbClr val="A8C6DB"/>
    <a:srgbClr val="BF4D02"/>
    <a:srgbClr val="EFF1F4"/>
    <a:srgbClr val="EAEBEE"/>
    <a:srgbClr val="83291E"/>
    <a:srgbClr val="0F62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30" autoAdjust="0"/>
    <p:restoredTop sz="91556" autoAdjust="0"/>
  </p:normalViewPr>
  <p:slideViewPr>
    <p:cSldViewPr snapToObjects="1">
      <p:cViewPr varScale="1">
        <p:scale>
          <a:sx n="106" d="100"/>
          <a:sy n="106" d="100"/>
        </p:scale>
        <p:origin x="138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B448C-1F5B-2E4E-8A4E-7FDE3FFFDCC9}" type="datetimeFigureOut">
              <a:rPr lang="en-US" smtClean="0"/>
              <a:pPr/>
              <a:t>3/12/2015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C2E2F-AA3B-F644-9875-0B776A9ACA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47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63E54-22DA-DF4A-8ECF-2A49074036F9}" type="datetimeFigureOut">
              <a:rPr lang="en-US" smtClean="0"/>
              <a:pPr/>
              <a:t>3/12/2015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EB873-E106-BA49-9A9D-D7CAD87E1E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402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EB873-E106-BA49-9A9D-D7CAD87E1E8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04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EB873-E106-BA49-9A9D-D7CAD87E1E8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783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2375"/>
            <a:ext cx="7772400" cy="1470025"/>
          </a:xfrm>
        </p:spPr>
        <p:txBody>
          <a:bodyPr>
            <a:normAutofit/>
          </a:bodyPr>
          <a:lstStyle>
            <a:lvl1pPr algn="ctr">
              <a:defRPr sz="4800" b="1">
                <a:solidFill>
                  <a:srgbClr val="BF4D02"/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11BB6-51E5-364F-8065-2C6F78EEC051}" type="datetimeFigureOut">
              <a:rPr lang="en-US" smtClean="0"/>
              <a:pPr/>
              <a:t>3/12/2015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7955-7370-FF41-BB5C-2438841165C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381000" y="5943600"/>
            <a:ext cx="8331200" cy="615950"/>
            <a:chOff x="381000" y="5943600"/>
            <a:chExt cx="8331200" cy="615950"/>
          </a:xfrm>
        </p:grpSpPr>
        <p:pic>
          <p:nvPicPr>
            <p:cNvPr id="9" name="Picture 8" descr="ut logo orange.ai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8876" y="6051424"/>
              <a:ext cx="753124" cy="508126"/>
            </a:xfrm>
            <a:prstGeom prst="rect">
              <a:avLst/>
            </a:prstGeom>
          </p:spPr>
        </p:pic>
        <p:cxnSp>
          <p:nvCxnSpPr>
            <p:cNvPr id="10" name="Straight Connector 9"/>
            <p:cNvCxnSpPr/>
            <p:nvPr/>
          </p:nvCxnSpPr>
          <p:spPr>
            <a:xfrm>
              <a:off x="381000" y="5943600"/>
              <a:ext cx="8331200" cy="63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11BB6-51E5-364F-8065-2C6F78EEC051}" type="datetimeFigureOut">
              <a:rPr lang="en-US" smtClean="0"/>
              <a:pPr/>
              <a:t>3/12/2015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7955-7370-FF41-BB5C-2438841165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11BB6-51E5-364F-8065-2C6F78EEC051}" type="datetimeFigureOut">
              <a:rPr lang="en-US" smtClean="0"/>
              <a:pPr/>
              <a:t>3/12/2015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7955-7370-FF41-BB5C-2438841165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3C6E4"/>
            </a:gs>
            <a:gs pos="52000">
              <a:prstClr val="white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600200"/>
            <a:ext cx="8686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11BB6-51E5-364F-8065-2C6F78EEC051}" type="datetimeFigureOut">
              <a:rPr lang="en-US" smtClean="0"/>
              <a:pPr/>
              <a:t>3/12/2015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37955-7370-FF41-BB5C-2438841165C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381000" y="5943600"/>
            <a:ext cx="8331200" cy="615950"/>
            <a:chOff x="381000" y="5943600"/>
            <a:chExt cx="8331200" cy="61595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6022955"/>
              <a:ext cx="3325755" cy="408426"/>
            </a:xfrm>
            <a:prstGeom prst="rect">
              <a:avLst/>
            </a:prstGeom>
          </p:spPr>
        </p:pic>
        <p:pic>
          <p:nvPicPr>
            <p:cNvPr id="9" name="Picture 8" descr="ut logo orange.ai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28876" y="6051424"/>
              <a:ext cx="753124" cy="508126"/>
            </a:xfrm>
            <a:prstGeom prst="rect">
              <a:avLst/>
            </a:prstGeom>
          </p:spPr>
        </p:pic>
        <p:cxnSp>
          <p:nvCxnSpPr>
            <p:cNvPr id="10" name="Straight Connector 9"/>
            <p:cNvCxnSpPr/>
            <p:nvPr/>
          </p:nvCxnSpPr>
          <p:spPr>
            <a:xfrm>
              <a:off x="381000" y="5943600"/>
              <a:ext cx="8331200" cy="635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BF4D02"/>
          </a:solidFill>
          <a:latin typeface="Trebuchet MS"/>
          <a:ea typeface="+mj-ea"/>
          <a:cs typeface="Trebuchet M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37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6.gif"/><Relationship Id="rId3" Type="http://schemas.openxmlformats.org/officeDocument/2006/relationships/image" Target="../media/image14.png"/><Relationship Id="rId7" Type="http://schemas.openxmlformats.org/officeDocument/2006/relationships/image" Target="../media/image33.jpg"/><Relationship Id="rId12" Type="http://schemas.openxmlformats.org/officeDocument/2006/relationships/image" Target="../media/image4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11" Type="http://schemas.openxmlformats.org/officeDocument/2006/relationships/image" Target="../media/image37.png"/><Relationship Id="rId5" Type="http://schemas.openxmlformats.org/officeDocument/2006/relationships/image" Target="../media/image15.jpg"/><Relationship Id="rId10" Type="http://schemas.openxmlformats.org/officeDocument/2006/relationships/image" Target="../media/image36.jpg"/><Relationship Id="rId4" Type="http://schemas.openxmlformats.org/officeDocument/2006/relationships/image" Target="../media/image17.jpg"/><Relationship Id="rId9" Type="http://schemas.openxmlformats.org/officeDocument/2006/relationships/image" Target="../media/image35.png"/><Relationship Id="rId14" Type="http://schemas.openxmlformats.org/officeDocument/2006/relationships/image" Target="../media/image1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0" y="2514600"/>
            <a:ext cx="1295400" cy="24688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5108" y="457200"/>
            <a:ext cx="7772400" cy="1470025"/>
          </a:xfrm>
        </p:spPr>
        <p:txBody>
          <a:bodyPr>
            <a:noAutofit/>
          </a:bodyPr>
          <a:lstStyle/>
          <a:p>
            <a:r>
              <a:rPr lang="en-US" dirty="0"/>
              <a:t>Kindling Student Workers for Success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3043683"/>
            <a:ext cx="6400800" cy="2232473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Resumes and Social Media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161" y="4588027"/>
            <a:ext cx="559152" cy="5441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08025" y="5268116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@</a:t>
            </a:r>
            <a:r>
              <a:rPr lang="en-US" dirty="0" err="1" smtClean="0"/>
              <a:t>rachaelstanley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2014 Facts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8600" y="2514600"/>
            <a:ext cx="8686800" cy="1600200"/>
          </a:xfrm>
        </p:spPr>
        <p:txBody>
          <a:bodyPr/>
          <a:lstStyle/>
          <a:p>
            <a:r>
              <a:rPr lang="en-US" dirty="0"/>
              <a:t>8.5 % of new grads are unemployed</a:t>
            </a:r>
          </a:p>
          <a:p>
            <a:r>
              <a:rPr lang="en-US" dirty="0"/>
              <a:t>16.8 % of new grads are </a:t>
            </a:r>
            <a:r>
              <a:rPr lang="en-US" dirty="0" smtClean="0"/>
              <a:t>underemployed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01984" y="5450421"/>
            <a:ext cx="51420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Source: “How </a:t>
            </a:r>
            <a:r>
              <a:rPr lang="en-US" sz="1100" dirty="0"/>
              <a:t>Bad Is the Job Market for the College Class of </a:t>
            </a:r>
            <a:r>
              <a:rPr lang="en-US" sz="1100" dirty="0" smtClean="0"/>
              <a:t>2014?”--Slate.com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help?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1. Be a networking resource after graduation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dirty="0"/>
              <a:t>2. Teach our student workers how to:</a:t>
            </a:r>
          </a:p>
          <a:p>
            <a:pPr lvl="1"/>
            <a:r>
              <a:rPr lang="en-US" dirty="0"/>
              <a:t>Develop a personal brand</a:t>
            </a:r>
          </a:p>
          <a:p>
            <a:pPr lvl="1"/>
            <a:r>
              <a:rPr lang="en-US" dirty="0"/>
              <a:t>Write the student job on their resume</a:t>
            </a:r>
          </a:p>
          <a:p>
            <a:pPr lvl="1"/>
            <a:r>
              <a:rPr lang="en-US" dirty="0"/>
              <a:t>Use Social Media to network</a:t>
            </a:r>
          </a:p>
          <a:p>
            <a:pPr lvl="1"/>
            <a:r>
              <a:rPr lang="en-US" dirty="0"/>
              <a:t>Search for jobs online</a:t>
            </a:r>
          </a:p>
          <a:p>
            <a:pPr marL="0" indent="0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dirty="0"/>
              <a:t>Here’s how...</a:t>
            </a:r>
          </a:p>
        </p:txBody>
      </p:sp>
    </p:spTree>
    <p:extLst>
      <p:ext uri="{BB962C8B-B14F-4D97-AF65-F5344CB8AC3E}">
        <p14:creationId xmlns:p14="http://schemas.microsoft.com/office/powerpoint/2010/main" val="271076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 personal brand?</a:t>
            </a:r>
          </a:p>
        </p:txBody>
      </p:sp>
      <p:sp>
        <p:nvSpPr>
          <p:cNvPr id="4" name="Content Placeholder 8"/>
          <p:cNvSpPr txBox="1">
            <a:spLocks/>
          </p:cNvSpPr>
          <p:nvPr/>
        </p:nvSpPr>
        <p:spPr>
          <a:xfrm>
            <a:off x="1931737" y="2243674"/>
            <a:ext cx="5231757" cy="142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Be your own PR person</a:t>
            </a:r>
          </a:p>
          <a:p>
            <a:r>
              <a:rPr lang="en-US" dirty="0" smtClean="0"/>
              <a:t>Manage first impressions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821723"/>
            <a:ext cx="1627632" cy="15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8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 your personal brand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1"/>
            <a:ext cx="8686800" cy="3733800"/>
          </a:xfrm>
        </p:spPr>
        <p:txBody>
          <a:bodyPr/>
          <a:lstStyle/>
          <a:p>
            <a:r>
              <a:rPr lang="en-US" dirty="0"/>
              <a:t>Replace resume objective with branding statement</a:t>
            </a:r>
          </a:p>
          <a:p>
            <a:r>
              <a:rPr lang="en-US" dirty="0"/>
              <a:t>Have a version of the branding statement for “elevator pitch”</a:t>
            </a:r>
          </a:p>
          <a:p>
            <a:r>
              <a:rPr lang="en-US" dirty="0"/>
              <a:t>Support brand by what you post </a:t>
            </a:r>
            <a:r>
              <a:rPr lang="en-US" dirty="0" smtClean="0"/>
              <a:t>online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77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What’s my brand?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5562600" cy="1981200"/>
          </a:xfrm>
        </p:spPr>
        <p:txBody>
          <a:bodyPr/>
          <a:lstStyle/>
          <a:p>
            <a:r>
              <a:rPr lang="en-US" dirty="0"/>
              <a:t>Who are you?</a:t>
            </a:r>
          </a:p>
          <a:p>
            <a:r>
              <a:rPr lang="en-US" dirty="0"/>
              <a:t>What can you do?</a:t>
            </a:r>
          </a:p>
          <a:p>
            <a:r>
              <a:rPr lang="en-US" dirty="0"/>
              <a:t>What job are you looking for?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427" y="3276600"/>
            <a:ext cx="2486193" cy="250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72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Resume for a Student Worker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417638"/>
            <a:ext cx="332007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 smtClean="0"/>
              <a:t>The student worker job: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Look at the basic job description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Ask yourself </a:t>
            </a:r>
            <a:r>
              <a:rPr lang="en-US" sz="2200" dirty="0" smtClean="0"/>
              <a:t>questions</a:t>
            </a:r>
          </a:p>
          <a:p>
            <a:endParaRPr lang="en-US" sz="2200" dirty="0"/>
          </a:p>
          <a:p>
            <a:r>
              <a:rPr lang="en-US" sz="2200" i="1" dirty="0" smtClean="0"/>
              <a:t>For the supervisor: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Do you have a good job description on the web?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Help your students write what they do on their </a:t>
            </a:r>
            <a:r>
              <a:rPr lang="en-US" sz="2200" dirty="0" smtClean="0"/>
              <a:t>resume</a:t>
            </a:r>
            <a:endParaRPr lang="en-US" sz="2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5"/>
          <a:stretch/>
        </p:blipFill>
        <p:spPr>
          <a:xfrm>
            <a:off x="3777276" y="1630452"/>
            <a:ext cx="5190145" cy="32463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3236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Resume for a Student Worker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923" y="1821239"/>
            <a:ext cx="3810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 smtClean="0"/>
              <a:t>For the student, ask questions: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Did I get commendations?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Did I have duties not listed on the web site?</a:t>
            </a:r>
          </a:p>
          <a:p>
            <a:endParaRPr lang="en-US" sz="2200" dirty="0"/>
          </a:p>
          <a:p>
            <a:r>
              <a:rPr lang="en-US" sz="2200" i="1" dirty="0" smtClean="0"/>
              <a:t>For the supervisor: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Do you send email/talk to the student when they do something good?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664" y="1905000"/>
            <a:ext cx="4485736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0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Styles of Resumes:</a:t>
            </a:r>
          </a:p>
        </p:txBody>
      </p:sp>
      <p:sp>
        <p:nvSpPr>
          <p:cNvPr id="4" name="Text Placeholder 9"/>
          <p:cNvSpPr txBox="1">
            <a:spLocks/>
          </p:cNvSpPr>
          <p:nvPr/>
        </p:nvSpPr>
        <p:spPr>
          <a:xfrm>
            <a:off x="838200" y="1112838"/>
            <a:ext cx="3682048" cy="63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 smtClean="0"/>
              <a:t>Paper</a:t>
            </a:r>
            <a:endParaRPr lang="en-US" sz="3000" dirty="0"/>
          </a:p>
        </p:txBody>
      </p:sp>
      <p:pic>
        <p:nvPicPr>
          <p:cNvPr id="5" name="Content Placeholder 13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2" y="1752600"/>
            <a:ext cx="3153343" cy="3951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 Placeholder 11"/>
          <p:cNvSpPr txBox="1">
            <a:spLocks/>
          </p:cNvSpPr>
          <p:nvPr/>
        </p:nvSpPr>
        <p:spPr>
          <a:xfrm>
            <a:off x="5181600" y="1112838"/>
            <a:ext cx="3528060" cy="63976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 smtClean="0"/>
              <a:t>LinkedIn</a:t>
            </a:r>
            <a:endParaRPr lang="en-US" sz="3000" dirty="0"/>
          </a:p>
        </p:txBody>
      </p:sp>
      <p:pic>
        <p:nvPicPr>
          <p:cNvPr id="7" name="Content Placeholder 15"/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95" y="1752600"/>
            <a:ext cx="2922755" cy="3951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423" y="1204773"/>
            <a:ext cx="430738" cy="42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7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782" y="725590"/>
            <a:ext cx="1978945" cy="47805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7102"/>
            <a:ext cx="8686800" cy="1143000"/>
          </a:xfrm>
        </p:spPr>
        <p:txBody>
          <a:bodyPr/>
          <a:lstStyle/>
          <a:p>
            <a:r>
              <a:rPr lang="en-US" dirty="0"/>
              <a:t>Alternative styles</a:t>
            </a:r>
          </a:p>
        </p:txBody>
      </p:sp>
      <p:pic>
        <p:nvPicPr>
          <p:cNvPr id="4" name="Content Placeholder 7"/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3733800"/>
            <a:ext cx="3978876" cy="21108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149" y="5262324"/>
            <a:ext cx="1447800" cy="4876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254" y="762000"/>
            <a:ext cx="2286000" cy="259005"/>
          </a:xfrm>
          <a:prstGeom prst="rect">
            <a:avLst/>
          </a:prstGeom>
        </p:spPr>
      </p:pic>
      <p:pic>
        <p:nvPicPr>
          <p:cNvPr id="8" name="Content Placeholder 6"/>
          <p:cNvPicPr>
            <a:picLocks noGrp="1" noChangeAspect="1"/>
          </p:cNvPicPr>
          <p:nvPr>
            <p:ph sz="half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91" y="1283354"/>
            <a:ext cx="3008512" cy="27917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949" y="1807370"/>
            <a:ext cx="847794" cy="33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58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108710"/>
            <a:ext cx="6583680" cy="46405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Media:</a:t>
            </a:r>
          </a:p>
        </p:txBody>
      </p:sp>
      <p:sp>
        <p:nvSpPr>
          <p:cNvPr id="5" name="Text Placeholder 8"/>
          <p:cNvSpPr txBox="1">
            <a:spLocks/>
          </p:cNvSpPr>
          <p:nvPr/>
        </p:nvSpPr>
        <p:spPr>
          <a:xfrm>
            <a:off x="5181600" y="5520545"/>
            <a:ext cx="3276600" cy="45749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 smtClean="0"/>
              <a:t>Some sites overlap. Keep this in mind.</a:t>
            </a:r>
            <a:endParaRPr lang="en-US" sz="1400" dirty="0"/>
          </a:p>
        </p:txBody>
      </p:sp>
      <p:sp>
        <p:nvSpPr>
          <p:cNvPr id="6" name="Text Placeholder 10"/>
          <p:cNvSpPr txBox="1">
            <a:spLocks/>
          </p:cNvSpPr>
          <p:nvPr/>
        </p:nvSpPr>
        <p:spPr>
          <a:xfrm>
            <a:off x="685800" y="4900909"/>
            <a:ext cx="5486400" cy="4574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Professional Vs. Personal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7739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use Social Media Networking?</a:t>
            </a:r>
          </a:p>
        </p:txBody>
      </p:sp>
      <p:pic>
        <p:nvPicPr>
          <p:cNvPr id="4" name="Content Placeholder 10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600200"/>
            <a:ext cx="2323311" cy="34849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Content Placeholder 9"/>
          <p:cNvSpPr>
            <a:spLocks noGrp="1"/>
          </p:cNvSpPr>
          <p:nvPr>
            <p:ph sz="quarter" idx="4294967295"/>
          </p:nvPr>
        </p:nvSpPr>
        <p:spPr>
          <a:xfrm>
            <a:off x="4520579" y="2042556"/>
            <a:ext cx="4515983" cy="3182587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Internship opportunities</a:t>
            </a:r>
          </a:p>
          <a:p>
            <a:r>
              <a:rPr lang="en-US" dirty="0" smtClean="0"/>
              <a:t>Jobs after graduation</a:t>
            </a:r>
          </a:p>
          <a:p>
            <a:r>
              <a:rPr lang="en-US" dirty="0" smtClean="0"/>
              <a:t>Contacts in your field</a:t>
            </a:r>
          </a:p>
          <a:p>
            <a:r>
              <a:rPr lang="en-US" dirty="0" smtClean="0"/>
              <a:t>Get ideas/Give ideas</a:t>
            </a:r>
          </a:p>
          <a:p>
            <a:r>
              <a:rPr lang="en-US" dirty="0" smtClean="0"/>
              <a:t>Establish yourself as an expert</a:t>
            </a:r>
          </a:p>
          <a:p>
            <a:r>
              <a:rPr lang="en-US" dirty="0"/>
              <a:t>Build confidence </a:t>
            </a:r>
            <a:r>
              <a:rPr lang="en-US" dirty="0" smtClean="0"/>
              <a:t>networking</a:t>
            </a:r>
          </a:p>
          <a:p>
            <a:r>
              <a:rPr lang="en-US" dirty="0" smtClean="0"/>
              <a:t>Manage your personal brand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1080" y="5225143"/>
            <a:ext cx="3836307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Who do you want employers to see?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64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Know your rights (or lack thereof)</a:t>
            </a:r>
          </a:p>
        </p:txBody>
      </p:sp>
      <p:pic>
        <p:nvPicPr>
          <p:cNvPr id="4" name="Content Placeholder 6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59888"/>
            <a:ext cx="2430996" cy="3951288"/>
          </a:xfrm>
          <a:prstGeom prst="rect">
            <a:avLst/>
          </a:prstGeom>
        </p:spPr>
      </p:pic>
      <p:sp>
        <p:nvSpPr>
          <p:cNvPr id="5" name="Text Placeholder 3"/>
          <p:cNvSpPr txBox="1">
            <a:spLocks/>
          </p:cNvSpPr>
          <p:nvPr/>
        </p:nvSpPr>
        <p:spPr>
          <a:xfrm>
            <a:off x="4038600" y="1414557"/>
            <a:ext cx="4517325" cy="639762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Only in these states is it illegal to ask for your username/password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4267201" y="2206491"/>
            <a:ext cx="4648199" cy="1818391"/>
          </a:xfrm>
          <a:prstGeom prst="rect">
            <a:avLst/>
          </a:prstGeom>
        </p:spPr>
        <p:txBody>
          <a:bodyPr numCol="2"/>
          <a:lstStyle/>
          <a:p>
            <a:r>
              <a:rPr lang="en-US" sz="3000" dirty="0" smtClean="0"/>
              <a:t>Maryland</a:t>
            </a:r>
          </a:p>
          <a:p>
            <a:r>
              <a:rPr lang="en-US" sz="3000" dirty="0" smtClean="0"/>
              <a:t>New Jersey</a:t>
            </a:r>
          </a:p>
          <a:p>
            <a:r>
              <a:rPr lang="en-US" sz="3000" dirty="0" smtClean="0"/>
              <a:t>New Mexico</a:t>
            </a:r>
          </a:p>
          <a:p>
            <a:r>
              <a:rPr lang="en-US" sz="3000" dirty="0" smtClean="0"/>
              <a:t>Illinois</a:t>
            </a:r>
          </a:p>
          <a:p>
            <a:r>
              <a:rPr lang="en-US" sz="3000" dirty="0" smtClean="0"/>
              <a:t>Michigan</a:t>
            </a:r>
          </a:p>
          <a:p>
            <a:r>
              <a:rPr lang="en-US" sz="3000" dirty="0" smtClean="0"/>
              <a:t>Utah</a:t>
            </a:r>
          </a:p>
          <a:p>
            <a:r>
              <a:rPr lang="en-US" sz="3000" dirty="0" smtClean="0"/>
              <a:t>California</a:t>
            </a:r>
            <a:endParaRPr lang="en-US" sz="3000" dirty="0"/>
          </a:p>
        </p:txBody>
      </p:sp>
      <p:sp>
        <p:nvSpPr>
          <p:cNvPr id="7" name="TextBox 6"/>
          <p:cNvSpPr txBox="1"/>
          <p:nvPr/>
        </p:nvSpPr>
        <p:spPr>
          <a:xfrm>
            <a:off x="4025348" y="4336344"/>
            <a:ext cx="4653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Other states are considering legislation.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Social Media companies are beginning to help protect their users via usage policies.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5638800"/>
            <a:ext cx="4548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Source: “Employer access to social media usernames and passwords” www.ncsl.org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29698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95399"/>
            <a:ext cx="1959875" cy="25640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not to do: Don’t be an idiot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89320" y="2883747"/>
            <a:ext cx="1305870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Show These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871" y="3336219"/>
            <a:ext cx="2669009" cy="21216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080" y="3881244"/>
            <a:ext cx="1140056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Not These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693373" y="1495095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No inappropriate pictures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No confessions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 discriminatory </a:t>
            </a:r>
            <a:r>
              <a:rPr lang="en-US" sz="2400" dirty="0" smtClean="0"/>
              <a:t>comments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No risky behavior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662" y="1295399"/>
            <a:ext cx="1557738" cy="25858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354023"/>
            <a:ext cx="3132162" cy="208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23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Warning: It’s Forever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061" y="1580322"/>
            <a:ext cx="4545339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000" i="1" dirty="0" smtClean="0"/>
              <a:t>For student workers:</a:t>
            </a:r>
          </a:p>
          <a:p>
            <a:r>
              <a:rPr lang="en-US" sz="3000" dirty="0"/>
              <a:t>You can be FIRED for what you post online</a:t>
            </a:r>
          </a:p>
          <a:p>
            <a:r>
              <a:rPr lang="en-US" sz="3000" dirty="0"/>
              <a:t>It never goes away </a:t>
            </a: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dirty="0" smtClean="0"/>
              <a:t>(</a:t>
            </a:r>
            <a:r>
              <a:rPr lang="en-US" sz="3000" dirty="0"/>
              <a:t>even Snapchat)</a:t>
            </a:r>
          </a:p>
          <a:p>
            <a:pPr marL="0" indent="0">
              <a:buNone/>
            </a:pPr>
            <a:r>
              <a:rPr lang="en-US" sz="3000" i="1" dirty="0" smtClean="0"/>
              <a:t>For supervisors:</a:t>
            </a:r>
          </a:p>
          <a:p>
            <a:r>
              <a:rPr lang="en-US" sz="3000" dirty="0"/>
              <a:t>Keep up-to-date on </a:t>
            </a:r>
            <a:r>
              <a:rPr lang="en-US" sz="3000" dirty="0" smtClean="0"/>
              <a:t>social </a:t>
            </a:r>
            <a:r>
              <a:rPr lang="en-US" sz="3000" dirty="0"/>
              <a:t>media your </a:t>
            </a:r>
            <a:r>
              <a:rPr lang="en-US" sz="3000" dirty="0" smtClean="0"/>
              <a:t>students are </a:t>
            </a:r>
            <a:r>
              <a:rPr lang="en-US" sz="3000" dirty="0"/>
              <a:t>using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348" y="1407970"/>
            <a:ext cx="3329452" cy="22496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64701" y="3794765"/>
            <a:ext cx="2361184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Danger, Will Robinson!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57799" y="4483978"/>
            <a:ext cx="37749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From Snapchat Privacy Policy: “In addition, as for any other digital information, there may be ways to access Snaps while still in temporary storage on recipients’ devices, or forensically, </a:t>
            </a:r>
            <a:r>
              <a:rPr lang="en-US" sz="1400" b="1" dirty="0" smtClean="0"/>
              <a:t>even after they are deleted</a:t>
            </a:r>
            <a:r>
              <a:rPr lang="en-US" sz="1400" dirty="0" smtClean="0"/>
              <a:t>.”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5415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do?</a:t>
            </a:r>
          </a:p>
        </p:txBody>
      </p:sp>
      <p:sp>
        <p:nvSpPr>
          <p:cNvPr id="4" name="Content Placeholder 10"/>
          <p:cNvSpPr>
            <a:spLocks noGrp="1"/>
          </p:cNvSpPr>
          <p:nvPr>
            <p:ph sz="half" idx="1"/>
          </p:nvPr>
        </p:nvSpPr>
        <p:spPr>
          <a:xfrm>
            <a:off x="2557562" y="1887547"/>
            <a:ext cx="4855580" cy="2656524"/>
          </a:xfrm>
        </p:spPr>
        <p:txBody>
          <a:bodyPr>
            <a:normAutofit/>
          </a:bodyPr>
          <a:lstStyle/>
          <a:p>
            <a:r>
              <a:rPr lang="en-US" sz="2000" dirty="0"/>
              <a:t>Stick to a handful of sites</a:t>
            </a:r>
          </a:p>
          <a:p>
            <a:pPr lvl="1"/>
            <a:r>
              <a:rPr lang="en-US" sz="1600" dirty="0"/>
              <a:t>Be an expert there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Follow companies you’re interested in</a:t>
            </a:r>
          </a:p>
          <a:p>
            <a:pPr lvl="1"/>
            <a:r>
              <a:rPr lang="en-US" sz="1600" dirty="0"/>
              <a:t>Participate in their discussions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Actively manage your image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9780">
            <a:off x="6954558" y="3860200"/>
            <a:ext cx="1800050" cy="17516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06084" y="4736031"/>
            <a:ext cx="17029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For supervisors: </a:t>
            </a:r>
          </a:p>
          <a:p>
            <a:endParaRPr lang="en-US" dirty="0"/>
          </a:p>
        </p:txBody>
      </p:sp>
      <p:sp>
        <p:nvSpPr>
          <p:cNvPr id="9" name="Content Placeholder 10"/>
          <p:cNvSpPr txBox="1">
            <a:spLocks/>
          </p:cNvSpPr>
          <p:nvPr/>
        </p:nvSpPr>
        <p:spPr>
          <a:xfrm>
            <a:off x="1447800" y="5242184"/>
            <a:ext cx="5116997" cy="61925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Set up a networking group for students to join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4458">
            <a:off x="7029999" y="1098803"/>
            <a:ext cx="1703003" cy="16832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18300">
            <a:off x="461743" y="2582248"/>
            <a:ext cx="1701963" cy="169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17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Facebook is for my mom!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295400"/>
            <a:ext cx="2278380" cy="22707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9600" y="1600200"/>
            <a:ext cx="7848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/>
              <a:t>True, but </a:t>
            </a:r>
            <a:r>
              <a:rPr lang="en-US" sz="2600" b="1" dirty="0"/>
              <a:t>companies</a:t>
            </a:r>
            <a:r>
              <a:rPr lang="en-US" sz="2600" dirty="0"/>
              <a:t> use FB.</a:t>
            </a:r>
          </a:p>
          <a:p>
            <a:endParaRPr lang="en-US" sz="2600" dirty="0"/>
          </a:p>
          <a:p>
            <a:r>
              <a:rPr lang="en-US" sz="2600" dirty="0"/>
              <a:t>Just like with Twitter, you can: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Like their page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Participate on the page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Get familiar with what’s important to that company</a:t>
            </a:r>
          </a:p>
          <a:p>
            <a:endParaRPr lang="en-US" sz="2600" dirty="0"/>
          </a:p>
          <a:p>
            <a:r>
              <a:rPr lang="en-US" sz="2600" dirty="0"/>
              <a:t>Employers </a:t>
            </a:r>
            <a:r>
              <a:rPr lang="en-US" sz="2600" b="1" dirty="0"/>
              <a:t>will</a:t>
            </a:r>
            <a:r>
              <a:rPr lang="en-US" sz="2600" dirty="0"/>
              <a:t> Google you. FB is often a top result. Manage your image there for a good first impression.</a:t>
            </a:r>
          </a:p>
        </p:txBody>
      </p:sp>
    </p:spTree>
    <p:extLst>
      <p:ext uri="{BB962C8B-B14F-4D97-AF65-F5344CB8AC3E}">
        <p14:creationId xmlns:p14="http://schemas.microsoft.com/office/powerpoint/2010/main" val="226665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Twitter, helpful hints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"/>
          </p:nvPr>
        </p:nvSpPr>
        <p:spPr>
          <a:xfrm>
            <a:off x="447260" y="1600200"/>
            <a:ext cx="7714528" cy="4522858"/>
          </a:xfrm>
        </p:spPr>
        <p:txBody>
          <a:bodyPr>
            <a:normAutofit/>
          </a:bodyPr>
          <a:lstStyle/>
          <a:p>
            <a:r>
              <a:rPr lang="en-US" dirty="0"/>
              <a:t>Tweet often, but not too </a:t>
            </a:r>
            <a:r>
              <a:rPr lang="en-US" dirty="0" smtClean="0"/>
              <a:t>often</a:t>
            </a:r>
          </a:p>
          <a:p>
            <a:r>
              <a:rPr lang="en-US" dirty="0" smtClean="0"/>
              <a:t>Include pictures</a:t>
            </a:r>
          </a:p>
          <a:p>
            <a:r>
              <a:rPr lang="en-US" dirty="0" smtClean="0"/>
              <a:t>Be </a:t>
            </a:r>
            <a:r>
              <a:rPr lang="en-US" dirty="0"/>
              <a:t>a real </a:t>
            </a:r>
            <a:r>
              <a:rPr lang="en-US" dirty="0" smtClean="0"/>
              <a:t>person</a:t>
            </a:r>
          </a:p>
          <a:p>
            <a:r>
              <a:rPr lang="en-US" dirty="0" smtClean="0"/>
              <a:t>Use </a:t>
            </a:r>
            <a:r>
              <a:rPr lang="en-US" dirty="0"/>
              <a:t>humor </a:t>
            </a:r>
            <a:r>
              <a:rPr lang="en-US" dirty="0" smtClean="0"/>
              <a:t>appropriately</a:t>
            </a:r>
          </a:p>
          <a:p>
            <a:r>
              <a:rPr lang="en-US" dirty="0" smtClean="0"/>
              <a:t>Watch </a:t>
            </a:r>
            <a:r>
              <a:rPr lang="en-US" dirty="0"/>
              <a:t>what you </a:t>
            </a:r>
            <a:r>
              <a:rPr lang="en-US" dirty="0" smtClean="0"/>
              <a:t>say</a:t>
            </a:r>
          </a:p>
          <a:p>
            <a:r>
              <a:rPr lang="en-US" dirty="0" smtClean="0"/>
              <a:t>Follow </a:t>
            </a:r>
            <a:r>
              <a:rPr lang="en-US" dirty="0"/>
              <a:t>others, but not </a:t>
            </a:r>
            <a:r>
              <a:rPr lang="en-US" dirty="0" smtClean="0"/>
              <a:t>everyone</a:t>
            </a:r>
          </a:p>
          <a:p>
            <a:r>
              <a:rPr lang="en-US" dirty="0" smtClean="0"/>
              <a:t>Make </a:t>
            </a:r>
            <a:r>
              <a:rPr lang="en-US" dirty="0"/>
              <a:t>sure your followers are real people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660" y="1715948"/>
            <a:ext cx="287274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57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LinkedIn Don’ts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841" y="272809"/>
            <a:ext cx="1176559" cy="1162878"/>
          </a:xfrm>
          <a:prstGeom prst="rect">
            <a:avLst/>
          </a:prstGeom>
        </p:spPr>
      </p:pic>
      <p:pic>
        <p:nvPicPr>
          <p:cNvPr id="5" name="Content Placeholder 8"/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14831"/>
            <a:ext cx="2633495" cy="17442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3" b="13053"/>
          <a:stretch/>
        </p:blipFill>
        <p:spPr>
          <a:xfrm>
            <a:off x="6405851" y="1768456"/>
            <a:ext cx="1788886" cy="19272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97047" y="1435687"/>
            <a:ext cx="50465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Post non-professional messages or images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Make a lot of updates at once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Be annoying in discussions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Obviously self-promote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222448" y="4338653"/>
            <a:ext cx="29722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Nice pictures, close, </a:t>
            </a:r>
            <a:br>
              <a:rPr lang="en-US" sz="2000" i="1" dirty="0" smtClean="0"/>
            </a:br>
            <a:r>
              <a:rPr lang="en-US" sz="2000" i="1" dirty="0" smtClean="0"/>
              <a:t>but just not professional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408777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LinkedIn Do’s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248134"/>
            <a:ext cx="1176559" cy="11628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97760"/>
            <a:ext cx="3182925" cy="25088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0" y="1433470"/>
            <a:ext cx="533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Professional looking photo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Get as many REAL contacts as 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Keep your info updated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Link to papers, blogs, Twitter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Join Groups and participate!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394" y="3429000"/>
            <a:ext cx="2507405" cy="22869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4724400"/>
            <a:ext cx="3031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Hair combed, neat clothes, close-up of face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202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look?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94481" y="5218043"/>
            <a:ext cx="29666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Use reputable job search sites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033812"/>
            <a:ext cx="1591741" cy="1587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236" y="1551145"/>
            <a:ext cx="3415305" cy="969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72" y="1551145"/>
            <a:ext cx="2008835" cy="875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796" y="3961316"/>
            <a:ext cx="2436164" cy="531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72" y="2681818"/>
            <a:ext cx="1570175" cy="1939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041" y="3097063"/>
            <a:ext cx="2294390" cy="420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743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Ways I network with my students</a:t>
            </a:r>
          </a:p>
        </p:txBody>
      </p:sp>
      <p:sp>
        <p:nvSpPr>
          <p:cNvPr id="4" name="Text Placeholder 6"/>
          <p:cNvSpPr txBox="1">
            <a:spLocks/>
          </p:cNvSpPr>
          <p:nvPr/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LinkedIn</a:t>
            </a:r>
            <a:endParaRPr lang="en-US" dirty="0"/>
          </a:p>
        </p:txBody>
      </p:sp>
      <p:sp>
        <p:nvSpPr>
          <p:cNvPr id="5" name="Content Placeholder 7"/>
          <p:cNvSpPr>
            <a:spLocks noGrp="1"/>
          </p:cNvSpPr>
          <p:nvPr>
            <p:ph sz="half" idx="4294967295"/>
          </p:nvPr>
        </p:nvSpPr>
        <p:spPr>
          <a:xfrm>
            <a:off x="318189" y="2666999"/>
            <a:ext cx="4179200" cy="332769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Professional </a:t>
            </a:r>
            <a:r>
              <a:rPr lang="en-US" sz="1800" dirty="0"/>
              <a:t>way to </a:t>
            </a:r>
            <a:r>
              <a:rPr lang="en-US" sz="1800" dirty="0" smtClean="0"/>
              <a:t>stay connected</a:t>
            </a:r>
            <a:endParaRPr lang="en-US" dirty="0"/>
          </a:p>
          <a:p>
            <a:r>
              <a:rPr lang="en-US" sz="2400" dirty="0" smtClean="0"/>
              <a:t>Gives current/former students natural connection</a:t>
            </a:r>
          </a:p>
          <a:p>
            <a:r>
              <a:rPr lang="en-US" sz="2400" dirty="0" smtClean="0"/>
              <a:t>Info for references and background checks</a:t>
            </a:r>
          </a:p>
          <a:p>
            <a:r>
              <a:rPr lang="en-US" sz="2400" dirty="0" smtClean="0"/>
              <a:t>Group and individual connections</a:t>
            </a: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 smtClean="0"/>
              <a:t>FaceBook</a:t>
            </a:r>
            <a:endParaRPr lang="en-US" dirty="0"/>
          </a:p>
        </p:txBody>
      </p:sp>
      <p:sp>
        <p:nvSpPr>
          <p:cNvPr id="7" name="Content Placeholder 9"/>
          <p:cNvSpPr>
            <a:spLocks noGrp="1"/>
          </p:cNvSpPr>
          <p:nvPr>
            <p:ph sz="quarter" idx="4294967295"/>
          </p:nvPr>
        </p:nvSpPr>
        <p:spPr>
          <a:xfrm>
            <a:off x="4645024" y="2667000"/>
            <a:ext cx="4270376" cy="324361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1800" dirty="0" smtClean="0"/>
              <a:t>UT Computer Labs group</a:t>
            </a:r>
            <a:endParaRPr lang="en-US" dirty="0" smtClean="0"/>
          </a:p>
          <a:p>
            <a:r>
              <a:rPr lang="en-US" sz="2400" dirty="0" smtClean="0"/>
              <a:t>Announcements relevant to current/former students</a:t>
            </a:r>
          </a:p>
          <a:p>
            <a:r>
              <a:rPr lang="en-US" sz="2400" dirty="0" smtClean="0"/>
              <a:t>Way for students to keep in touch if not on LinkedIn</a:t>
            </a:r>
          </a:p>
          <a:p>
            <a:r>
              <a:rPr lang="en-US" sz="2400" dirty="0"/>
              <a:t>Fun things we’re </a:t>
            </a:r>
            <a:r>
              <a:rPr lang="en-US" sz="2400" dirty="0" smtClean="0"/>
              <a:t>doing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197" y="1442775"/>
            <a:ext cx="827203" cy="8244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441172"/>
            <a:ext cx="824599" cy="81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0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Bringing it all together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490977" y="1296365"/>
            <a:ext cx="0" cy="45604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810228" y="3715473"/>
            <a:ext cx="734992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847" y="1809171"/>
            <a:ext cx="1175749" cy="1016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09600" y="3179803"/>
            <a:ext cx="363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 accepted professional sites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541" y="4908880"/>
            <a:ext cx="1013672" cy="3414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519" y="4309015"/>
            <a:ext cx="1241926" cy="4894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994815"/>
            <a:ext cx="1693505" cy="1918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1880" y="5470723"/>
            <a:ext cx="3677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Get an early presence on new sites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504" y="2247643"/>
            <a:ext cx="781990" cy="7801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057" y="1565904"/>
            <a:ext cx="1677867" cy="476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474" y="1565904"/>
            <a:ext cx="986899" cy="430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431" y="2676313"/>
            <a:ext cx="1196835" cy="260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977" y="2074716"/>
            <a:ext cx="771395" cy="953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431" y="2267422"/>
            <a:ext cx="1127184" cy="206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5316488" y="3179803"/>
            <a:ext cx="3158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 reputable search engines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885604" y="5487458"/>
            <a:ext cx="4057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Follow companies you’re interested in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196610"/>
            <a:ext cx="1082824" cy="105371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041" y="4190425"/>
            <a:ext cx="1063458" cy="105990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18" y="1739698"/>
            <a:ext cx="1117384" cy="110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89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69578" y="2013995"/>
            <a:ext cx="4328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Thank you!</a:t>
            </a:r>
            <a:endParaRPr lang="en-US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1022049" y="4514786"/>
            <a:ext cx="2585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rachael@utk.edu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926879" y="4525701"/>
            <a:ext cx="2428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@</a:t>
            </a:r>
            <a:r>
              <a:rPr lang="en-US" sz="2400" dirty="0" err="1" smtClean="0"/>
              <a:t>rachaelstanley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198" y="3213914"/>
            <a:ext cx="1176231" cy="11387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711" y="3213914"/>
            <a:ext cx="1204635" cy="124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09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ystem template for Scot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System template for Scott.thmx</Template>
  <TotalTime>5025</TotalTime>
  <Words>751</Words>
  <Application>Microsoft Office PowerPoint</Application>
  <PresentationFormat>On-screen Show (4:3)</PresentationFormat>
  <Paragraphs>151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Trebuchet MS</vt:lpstr>
      <vt:lpstr>System template for Scott</vt:lpstr>
      <vt:lpstr>Kindling Student Workers for Success</vt:lpstr>
      <vt:lpstr>2014 Facts</vt:lpstr>
      <vt:lpstr>How can we help?</vt:lpstr>
      <vt:lpstr>Why a personal brand?</vt:lpstr>
      <vt:lpstr>Develop your personal brand</vt:lpstr>
      <vt:lpstr>Exercise: What’s my brand?</vt:lpstr>
      <vt:lpstr>Resume for a Student Worker</vt:lpstr>
      <vt:lpstr>Resume for a Student Worker</vt:lpstr>
      <vt:lpstr>Traditional Styles of Resumes:</vt:lpstr>
      <vt:lpstr>Alternative styles</vt:lpstr>
      <vt:lpstr>Social Media:</vt:lpstr>
      <vt:lpstr>Why use Social Media Networking?</vt:lpstr>
      <vt:lpstr>Know your rights (or lack thereof)</vt:lpstr>
      <vt:lpstr>What not to do: Don’t be an idiot</vt:lpstr>
      <vt:lpstr>Warning: It’s Forever </vt:lpstr>
      <vt:lpstr>What to do?</vt:lpstr>
      <vt:lpstr>But Facebook is for my mom!</vt:lpstr>
      <vt:lpstr>Twitter, helpful hints</vt:lpstr>
      <vt:lpstr>LinkedIn Don’ts</vt:lpstr>
      <vt:lpstr>LinkedIn Do’s</vt:lpstr>
      <vt:lpstr>Where to look?</vt:lpstr>
      <vt:lpstr>Ways I network with my students</vt:lpstr>
      <vt:lpstr>Bringing it all together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DM 341:  Instructional Podcasting</dc:title>
  <dc:creator>Susannah Finley</dc:creator>
  <cp:lastModifiedBy>Stanley, Rachael E</cp:lastModifiedBy>
  <cp:revision>166</cp:revision>
  <cp:lastPrinted>2012-03-13T19:59:30Z</cp:lastPrinted>
  <dcterms:created xsi:type="dcterms:W3CDTF">2011-02-28T16:03:13Z</dcterms:created>
  <dcterms:modified xsi:type="dcterms:W3CDTF">2015-03-12T19:10:27Z</dcterms:modified>
</cp:coreProperties>
</file>