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67" r:id="rId2"/>
    <p:sldMasterId id="2147483692" r:id="rId3"/>
    <p:sldMasterId id="2147483697" r:id="rId4"/>
  </p:sldMasterIdLst>
  <p:sldIdLst>
    <p:sldId id="256" r:id="rId5"/>
    <p:sldId id="276" r:id="rId6"/>
    <p:sldId id="265" r:id="rId7"/>
    <p:sldId id="277" r:id="rId8"/>
    <p:sldId id="278" r:id="rId9"/>
    <p:sldId id="258" r:id="rId10"/>
    <p:sldId id="259" r:id="rId11"/>
    <p:sldId id="291" r:id="rId12"/>
    <p:sldId id="260" r:id="rId13"/>
    <p:sldId id="261" r:id="rId14"/>
    <p:sldId id="262" r:id="rId15"/>
    <p:sldId id="274" r:id="rId16"/>
    <p:sldId id="263" r:id="rId17"/>
    <p:sldId id="264" r:id="rId18"/>
    <p:sldId id="272" r:id="rId19"/>
    <p:sldId id="279" r:id="rId20"/>
    <p:sldId id="266" r:id="rId21"/>
    <p:sldId id="292" r:id="rId22"/>
    <p:sldId id="268" r:id="rId23"/>
    <p:sldId id="269" r:id="rId24"/>
    <p:sldId id="271" r:id="rId25"/>
    <p:sldId id="275" r:id="rId26"/>
    <p:sldId id="280" r:id="rId27"/>
    <p:sldId id="29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  <p:sldId id="288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ley, Rachael E" initials="SRE" lastIdx="1" clrIdx="0">
    <p:extLst>
      <p:ext uri="{19B8F6BF-5375-455C-9EA6-DF929625EA0E}">
        <p15:presenceInfo xmlns:p15="http://schemas.microsoft.com/office/powerpoint/2012/main" userId="S-1-5-21-1126177620-2786831117-424237298-12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C3E"/>
    <a:srgbClr val="77797C"/>
    <a:srgbClr val="000000"/>
    <a:srgbClr val="FD6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02329" y="4021295"/>
            <a:ext cx="576292" cy="576105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449892"/>
            <a:ext cx="8229600" cy="1143000"/>
          </a:xfrm>
        </p:spPr>
        <p:txBody>
          <a:bodyPr/>
          <a:lstStyle>
            <a:lvl1pPr algn="ctr">
              <a:defRPr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2694275"/>
            <a:ext cx="6400800" cy="1223675"/>
          </a:xfrm>
        </p:spPr>
        <p:txBody>
          <a:bodyPr/>
          <a:lstStyle>
            <a:lvl1pPr marL="0" indent="0" algn="ctr">
              <a:buNone/>
              <a:defRPr>
                <a:solidFill>
                  <a:srgbClr val="3B3C3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 descr="UT_logo_RGB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4" t="-7509" r="-4657" b="-14348"/>
          <a:stretch/>
        </p:blipFill>
        <p:spPr>
          <a:xfrm>
            <a:off x="3520440" y="4005072"/>
            <a:ext cx="2148840" cy="151790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90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Big Orange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9892"/>
            <a:ext cx="8229600" cy="1143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8810" y="4021295"/>
            <a:ext cx="1986380" cy="1327108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2694275"/>
            <a:ext cx="6400800" cy="12236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: Bi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661212"/>
            <a:ext cx="9144000" cy="2196788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15736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8810" y="5072195"/>
            <a:ext cx="1986380" cy="132710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39671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9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: Minimal Ident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2585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8162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T_logo_RIGHT_KNOCKOU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955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4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Your Custom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495034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950346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0346" y="274637"/>
            <a:ext cx="4193654" cy="35464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1676" y="4313728"/>
            <a:ext cx="2390995" cy="15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35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: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yresJosh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8487" y="0"/>
            <a:ext cx="10370676" cy="6868412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564442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442" y="274637"/>
            <a:ext cx="4193654" cy="35464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7932" y="4313728"/>
            <a:ext cx="2390995" cy="15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ag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r="5905"/>
          <a:stretch/>
        </p:blipFill>
        <p:spPr>
          <a:xfrm>
            <a:off x="0" y="0"/>
            <a:ext cx="9144000" cy="6879375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564442" y="0"/>
            <a:ext cx="4193654" cy="6858000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7932" y="4313728"/>
            <a:ext cx="2390995" cy="158975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64442" y="649288"/>
            <a:ext cx="4193654" cy="3160712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89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B3C3E"/>
                </a:solidFill>
              </a:defRPr>
            </a:lvl1pPr>
            <a:lvl2pPr>
              <a:defRPr>
                <a:solidFill>
                  <a:srgbClr val="3B3C3E"/>
                </a:solidFill>
              </a:defRPr>
            </a:lvl2pPr>
            <a:lvl3pPr>
              <a:defRPr>
                <a:solidFill>
                  <a:srgbClr val="3B3C3E"/>
                </a:solidFill>
              </a:defRPr>
            </a:lvl3pPr>
            <a:lvl4pPr>
              <a:defRPr>
                <a:solidFill>
                  <a:srgbClr val="3B3C3E"/>
                </a:solidFill>
              </a:defRPr>
            </a:lvl4pPr>
            <a:lvl5pPr>
              <a:defRPr>
                <a:solidFill>
                  <a:srgbClr val="3B3C3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397863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55063" y="6356350"/>
            <a:ext cx="28956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50663" y="6356350"/>
            <a:ext cx="21336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77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Text Block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29555"/>
            <a:ext cx="8229600" cy="114300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r>
              <a:rPr lang="en-US" dirty="0" smtClean="0"/>
              <a:t>“Click to edit Master title style”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49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6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">
    <p:bg>
      <p:bgPr>
        <a:solidFill>
          <a:srgbClr val="FD6D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744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55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5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>
                <a:solidFill>
                  <a:srgbClr val="3B3C3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ctr">
              <a:buNone/>
              <a:defRPr sz="1400">
                <a:solidFill>
                  <a:srgbClr val="3B3C3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F5BA7003-00DC-104B-92AD-B7A90026C1F9}" type="datetimeFigureOut">
              <a:rPr lang="en-US" smtClean="0"/>
              <a:t>4/10/2015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1C7006-7120-F341-A188-F97DDD913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73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11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with Overlai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579688"/>
            <a:ext cx="8229600" cy="1143000"/>
          </a:xfrm>
        </p:spPr>
        <p:txBody>
          <a:bodyPr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7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3845269"/>
          </a:xfrm>
        </p:spPr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90444" y="751925"/>
            <a:ext cx="3799498" cy="1588926"/>
          </a:xfrm>
        </p:spPr>
        <p:txBody>
          <a:bodyPr anchor="b"/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990444" y="2340851"/>
            <a:ext cx="3799498" cy="3869666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753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09650" cy="365125"/>
          </a:xfrm>
          <a:prstGeom prst="rect">
            <a:avLst/>
          </a:prstGeom>
        </p:spPr>
        <p:txBody>
          <a:bodyPr/>
          <a:lstStyle/>
          <a:p>
            <a:fld id="{4B469F6A-6969-FD40-8D37-C59213B3D641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5FC0D8-608D-084B-A5CE-4343663DF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3845269"/>
          </a:xfrm>
        </p:spPr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</p:sp>
      <p:sp>
        <p:nvSpPr>
          <p:cNvPr id="9" name="Picture Placeholder 4"/>
          <p:cNvSpPr>
            <a:spLocks noGrp="1"/>
          </p:cNvSpPr>
          <p:nvPr>
            <p:ph type="pic" idx="15"/>
          </p:nvPr>
        </p:nvSpPr>
        <p:spPr>
          <a:xfrm>
            <a:off x="4670424" y="228600"/>
            <a:ext cx="4240119" cy="3845269"/>
          </a:xfrm>
        </p:spPr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4670424" y="4175911"/>
            <a:ext cx="2057400" cy="2039112"/>
          </a:xfrm>
        </p:spPr>
      </p:sp>
      <p:sp>
        <p:nvSpPr>
          <p:cNvPr id="11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853144" y="4175911"/>
            <a:ext cx="2057400" cy="2039112"/>
          </a:xfrm>
        </p:spPr>
      </p:sp>
    </p:spTree>
    <p:extLst>
      <p:ext uri="{BB962C8B-B14F-4D97-AF65-F5344CB8AC3E}">
        <p14:creationId xmlns:p14="http://schemas.microsoft.com/office/powerpoint/2010/main" val="15894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8953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016D1E-C240-F54C-B964-4E8AE0DA4492}" type="datetimeFigureOut">
              <a:rPr lang="en-US" smtClean="0"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6A90C-EDD6-534A-836B-F35EA6B6A50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685800" y="1130300"/>
            <a:ext cx="7772400" cy="5035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4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64" r:id="rId2"/>
    <p:sldLayoutId id="2147483661" r:id="rId3"/>
    <p:sldLayoutId id="2147483649" r:id="rId4"/>
    <p:sldLayoutId id="2147483700" r:id="rId5"/>
    <p:sldLayoutId id="2147483663" r:id="rId6"/>
    <p:sldLayoutId id="2147483696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77797C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UT_logo_RIGHT_KNOCKOUT.eps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048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1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91" r:id="rId2"/>
    <p:sldLayoutId id="2147483670" r:id="rId3"/>
    <p:sldLayoutId id="2147483701" r:id="rId4"/>
    <p:sldLayoutId id="2147483671" r:id="rId5"/>
    <p:sldLayoutId id="2147483672" r:id="rId6"/>
    <p:sldLayoutId id="2147483674" r:id="rId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UT_logo_RIGHT_KNOCKOUT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24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7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3" r:id="rId2"/>
    <p:sldLayoutId id="2147483699" r:id="rId3"/>
    <p:sldLayoutId id="2147483694" r:id="rId4"/>
    <p:sldLayoutId id="2147483695" r:id="rId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330206"/>
            <a:ext cx="9144000" cy="527794"/>
          </a:xfrm>
          <a:prstGeom prst="rect">
            <a:avLst/>
          </a:prstGeom>
          <a:solidFill>
            <a:srgbClr val="FD6D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10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5BA7003-00DC-104B-92AD-B7A90026C1F9}" type="datetimeFigureOut">
              <a:rPr lang="en-US" smtClean="0"/>
              <a:pPr/>
              <a:t>4/10/2015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780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37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051C7006-7120-F341-A188-F97DDD9130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UT_logo_RIGHT_KNOCKOU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24" y="6441967"/>
            <a:ext cx="1410369" cy="31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8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3B3C3E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B3C3E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3B3C3E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B3C3E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3B3C3E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dehighered.com/news/2015/02/11/bachelors-degrees-lead-employment-and-more-training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ew.georgetown.edu/wp-content/uploads/HardTimes2015-Report.pdf" TargetMode="External"/><Relationship Id="rId2" Type="http://schemas.openxmlformats.org/officeDocument/2006/relationships/hyperlink" Target="http://www.bls.gov/news.release/pdf/empsit.pdf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atoday.com/story/money/personalfinance/2014/05/18/job-outlook-2014-graduates/8809801/?AID=10709313&amp;PID=6158793&amp;SID=i7geslubk900hryl00dth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wsj.com/articles/job-market-perks-up-for-recent-college-graduates-142501391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vplaw.com/blog/employers-want-my-social-network-passwords-is-that-legal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ncsl.org/research/telecommunications-and-information-technology/employer-access-to-social-media-passwords-2013.aspx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gif"/><Relationship Id="rId3" Type="http://schemas.openxmlformats.org/officeDocument/2006/relationships/image" Target="../media/image13.png"/><Relationship Id="rId7" Type="http://schemas.openxmlformats.org/officeDocument/2006/relationships/image" Target="../media/image49.jpg"/><Relationship Id="rId12" Type="http://schemas.openxmlformats.org/officeDocument/2006/relationships/image" Target="../media/image3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jpg"/><Relationship Id="rId11" Type="http://schemas.openxmlformats.org/officeDocument/2006/relationships/image" Target="../media/image53.png"/><Relationship Id="rId5" Type="http://schemas.openxmlformats.org/officeDocument/2006/relationships/image" Target="../media/image17.jpg"/><Relationship Id="rId10" Type="http://schemas.openxmlformats.org/officeDocument/2006/relationships/image" Target="../media/image52.jpg"/><Relationship Id="rId4" Type="http://schemas.openxmlformats.org/officeDocument/2006/relationships/image" Target="../media/image15.jpg"/><Relationship Id="rId9" Type="http://schemas.openxmlformats.org/officeDocument/2006/relationships/image" Target="../media/image51.png"/><Relationship Id="rId1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094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Resume Writing and </a:t>
            </a:r>
            <a:br>
              <a:rPr lang="en-US" dirty="0" smtClean="0"/>
            </a:br>
            <a:r>
              <a:rPr lang="en-US" dirty="0" smtClean="0"/>
              <a:t>Social Media Networking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957925"/>
            <a:ext cx="6400800" cy="1752600"/>
          </a:xfrm>
        </p:spPr>
        <p:txBody>
          <a:bodyPr/>
          <a:lstStyle/>
          <a:p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55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38" y="760785"/>
            <a:ext cx="5465651" cy="5180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930" y="176010"/>
            <a:ext cx="7088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good news….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9336" y="6398856"/>
            <a:ext cx="644599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Source: The </a:t>
            </a:r>
            <a:r>
              <a:rPr lang="en-US" sz="1100" dirty="0"/>
              <a:t>New Bachelor's </a:t>
            </a:r>
            <a:r>
              <a:rPr lang="en-US" sz="1100" dirty="0" smtClean="0"/>
              <a:t>Payoff, Inside Higher Ed</a:t>
            </a:r>
          </a:p>
          <a:p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www.insidehighered.com/news/2015/02/11/bachelors-degrees-lead-employment-and-more-training</a:t>
            </a:r>
            <a:endParaRPr lang="en-US" sz="1100" dirty="0" smtClean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049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 why worry about this?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95102" y="5388080"/>
            <a:ext cx="87734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*Source</a:t>
            </a:r>
            <a:r>
              <a:rPr lang="en-US" sz="1100" dirty="0"/>
              <a:t>: Bureau of Labor Statistics News Release March 6, 2015</a:t>
            </a:r>
          </a:p>
          <a:p>
            <a:r>
              <a:rPr lang="en-US" sz="1100" dirty="0">
                <a:hlinkClick r:id="rId2"/>
              </a:rPr>
              <a:t>http://www.bls.gov/news.release/pdf/empsit.pdf</a:t>
            </a:r>
            <a:r>
              <a:rPr lang="en-US" sz="1100" dirty="0"/>
              <a:t>  </a:t>
            </a:r>
          </a:p>
          <a:p>
            <a:endParaRPr lang="en-US" sz="1100" dirty="0" smtClean="0"/>
          </a:p>
          <a:p>
            <a:r>
              <a:rPr lang="en-US" sz="1100" dirty="0" smtClean="0"/>
              <a:t>**From “Hard Times to Better Times,” Georgetown University, Center on Education and </a:t>
            </a:r>
            <a:r>
              <a:rPr lang="en-US" sz="1100" dirty="0"/>
              <a:t>the Workforce, 2015 </a:t>
            </a:r>
            <a:r>
              <a:rPr lang="en-US" sz="1100" dirty="0" smtClean="0"/>
              <a:t>report, pg. 8</a:t>
            </a:r>
            <a:br>
              <a:rPr lang="en-US" sz="1100" dirty="0" smtClean="0"/>
            </a:br>
            <a:r>
              <a:rPr lang="en-US" sz="1100" dirty="0" smtClean="0"/>
              <a:t> </a:t>
            </a:r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cew.georgetown.edu/wp-content/uploads/HardTimes2015-Report.pdf</a:t>
            </a:r>
            <a:r>
              <a:rPr lang="en-US" sz="1100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7316" y="1406112"/>
            <a:ext cx="69127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2015: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Unemployment Rate for Nation:*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Total for people 16 years and over: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6.7%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Total for Bachelor’s degree and higher: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3.4%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Unemployment Rate for recent college grads:**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22-26 years old: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7.5%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49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6241"/>
            <a:ext cx="8229600" cy="77181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Mixed Signals:</a:t>
            </a:r>
            <a:endParaRPr lang="en-US" sz="3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6194"/>
            <a:ext cx="4040188" cy="63976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Article: </a:t>
            </a:r>
            <a:r>
              <a:rPr lang="en-US" dirty="0"/>
              <a:t>“Job Market Perks Up for Recent College Graduates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23" y="1826678"/>
            <a:ext cx="2404925" cy="3951288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45024" y="1216194"/>
            <a:ext cx="4041775" cy="639762"/>
          </a:xfrm>
        </p:spPr>
        <p:txBody>
          <a:bodyPr>
            <a:noAutofit/>
          </a:bodyPr>
          <a:lstStyle/>
          <a:p>
            <a:r>
              <a:rPr lang="en-US" sz="2000" dirty="0"/>
              <a:t>A</a:t>
            </a:r>
            <a:r>
              <a:rPr lang="en-US" sz="2000" dirty="0" smtClean="0"/>
              <a:t>rticle</a:t>
            </a:r>
            <a:r>
              <a:rPr lang="en-US" sz="2000" dirty="0"/>
              <a:t>: “Job outlook for 2014 college grads puzzling”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3" y="1925634"/>
            <a:ext cx="4041775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/>
              <a:t>Quote from 2012 grad still looking for work: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  <a:p>
            <a:pPr marL="0" indent="0">
              <a:buNone/>
            </a:pPr>
            <a:r>
              <a:rPr lang="en-US" sz="2200" dirty="0" smtClean="0"/>
              <a:t>"It's really scary when I think about my graduating class and how now, two more of those classes have come out and have entered the workforce and that puts me behind them. I feel like I am being set back with every passing day."</a:t>
            </a:r>
            <a:endParaRPr lang="en-US" sz="2200" dirty="0"/>
          </a:p>
        </p:txBody>
      </p:sp>
      <p:sp>
        <p:nvSpPr>
          <p:cNvPr id="10" name="Right Arrow 9"/>
          <p:cNvSpPr/>
          <p:nvPr/>
        </p:nvSpPr>
        <p:spPr>
          <a:xfrm>
            <a:off x="148046" y="3174640"/>
            <a:ext cx="959537" cy="2446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229" y="2584866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Article </a:t>
            </a:r>
          </a:p>
          <a:p>
            <a:r>
              <a:rPr lang="en-US" dirty="0" smtClean="0"/>
              <a:t>emphasis: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9825" y="4126547"/>
            <a:ext cx="995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Doesn’t </a:t>
            </a:r>
          </a:p>
          <a:p>
            <a:r>
              <a:rPr lang="en-US" dirty="0" smtClean="0"/>
              <a:t>Address: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108282" y="4772878"/>
            <a:ext cx="959537" cy="2446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645025" y="5876922"/>
            <a:ext cx="44088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USA Today</a:t>
            </a:r>
          </a:p>
          <a:p>
            <a:r>
              <a:rPr lang="en-US" sz="900" dirty="0" smtClean="0">
                <a:hlinkClick r:id="rId3"/>
              </a:rPr>
              <a:t>http://www.usatoday.com/story/money/personalfinance/2014/05/18/job-outlook-2014-graduates/8809801/?AID=10709313&amp;PID=6158793&amp;SID=i7geslubk900hryl00dth</a:t>
            </a:r>
            <a:r>
              <a:rPr lang="en-US" sz="900" dirty="0" smtClean="0"/>
              <a:t> </a:t>
            </a:r>
            <a:endParaRPr 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21229" y="6019118"/>
            <a:ext cx="3639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WSJ </a:t>
            </a:r>
            <a:r>
              <a:rPr lang="en-US" sz="900" dirty="0">
                <a:hlinkClick r:id="rId4"/>
              </a:rPr>
              <a:t>http://</a:t>
            </a:r>
            <a:r>
              <a:rPr lang="en-US" sz="900" dirty="0" smtClean="0">
                <a:hlinkClick r:id="rId4"/>
              </a:rPr>
              <a:t>www.wsj.com/articles/job-market-perks-up-for-recent-college-graduates-1425013918</a:t>
            </a:r>
            <a:r>
              <a:rPr lang="en-US" sz="900" dirty="0" smtClean="0"/>
              <a:t> </a:t>
            </a:r>
            <a:endParaRPr lang="en-US" sz="900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4327301" y="1216194"/>
            <a:ext cx="12879" cy="51722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40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 what can you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75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Develop your personal brand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1" y="1600200"/>
            <a:ext cx="5896144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Replace your resume objective with your branding statement </a:t>
            </a:r>
            <a:br>
              <a:rPr lang="en-US" sz="2400" dirty="0" smtClean="0"/>
            </a:br>
            <a:r>
              <a:rPr lang="en-US" sz="2000" dirty="0" smtClean="0"/>
              <a:t>(or remove completely to save space)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Have a version of your branding statement for your “elevator pitch.”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Support your brand by what you post online on professional sites.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344" y="3103807"/>
            <a:ext cx="2333456" cy="159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What’s my brand?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2490651"/>
            <a:ext cx="5630091" cy="3635512"/>
          </a:xfrm>
        </p:spPr>
        <p:txBody>
          <a:bodyPr/>
          <a:lstStyle/>
          <a:p>
            <a:r>
              <a:rPr lang="en-US" dirty="0" smtClean="0"/>
              <a:t>Who are you?</a:t>
            </a:r>
          </a:p>
          <a:p>
            <a:r>
              <a:rPr lang="en-US" dirty="0" smtClean="0"/>
              <a:t>What can you do for the company?</a:t>
            </a:r>
          </a:p>
          <a:p>
            <a:r>
              <a:rPr lang="en-US" dirty="0" smtClean="0"/>
              <a:t>What job are you looking for?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826" y="2715094"/>
            <a:ext cx="2333456" cy="159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6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19" y="1163279"/>
            <a:ext cx="8113690" cy="223674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Craft a great resume and </a:t>
            </a:r>
            <a:br>
              <a:rPr lang="en-US" sz="4000" dirty="0" smtClean="0"/>
            </a:br>
            <a:r>
              <a:rPr lang="en-US" sz="4000" dirty="0" smtClean="0"/>
              <a:t>learn how to ask for references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91999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Your Resume: The Basics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0180">
            <a:off x="775063" y="1351690"/>
            <a:ext cx="3849189" cy="4823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7428" y="2149158"/>
            <a:ext cx="4408073" cy="2116772"/>
          </a:xfrm>
        </p:spPr>
        <p:txBody>
          <a:bodyPr>
            <a:normAutofit/>
          </a:bodyPr>
          <a:lstStyle/>
          <a:p>
            <a:r>
              <a:rPr lang="en-US" sz="2400" dirty="0"/>
              <a:t>Tailor resume for each job</a:t>
            </a:r>
          </a:p>
          <a:p>
            <a:r>
              <a:rPr lang="en-US" sz="2400" dirty="0"/>
              <a:t>Have different </a:t>
            </a:r>
            <a:r>
              <a:rPr lang="en-US" sz="2400" dirty="0" smtClean="0"/>
              <a:t>styles</a:t>
            </a:r>
          </a:p>
          <a:p>
            <a:r>
              <a:rPr lang="en-US" sz="2400" dirty="0" smtClean="0"/>
              <a:t>Add job duties</a:t>
            </a:r>
          </a:p>
          <a:p>
            <a:r>
              <a:rPr lang="en-US" sz="2400" dirty="0" smtClean="0"/>
              <a:t>Ask questions</a:t>
            </a:r>
          </a:p>
        </p:txBody>
      </p:sp>
    </p:spTree>
    <p:extLst>
      <p:ext uri="{BB962C8B-B14F-4D97-AF65-F5344CB8AC3E}">
        <p14:creationId xmlns:p14="http://schemas.microsoft.com/office/powerpoint/2010/main" val="352963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Tailoring your resume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9906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Highlight things pertinent to that </a:t>
            </a:r>
            <a:r>
              <a:rPr lang="en-US" sz="2800" dirty="0" smtClean="0"/>
              <a:t>job</a:t>
            </a:r>
            <a:endParaRPr lang="en-US" sz="2800" dirty="0" smtClean="0"/>
          </a:p>
          <a:p>
            <a:r>
              <a:rPr lang="en-US" sz="2800" dirty="0" smtClean="0"/>
              <a:t>Use the </a:t>
            </a:r>
            <a:r>
              <a:rPr lang="en-US" sz="2800" b="1" dirty="0" smtClean="0"/>
              <a:t>exact</a:t>
            </a:r>
            <a:r>
              <a:rPr lang="en-US" sz="2800" dirty="0" smtClean="0"/>
              <a:t> wording from the ad in your resume for requirement key words: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4357" y="3335500"/>
            <a:ext cx="8635285" cy="129266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600" b="1" dirty="0" smtClean="0"/>
              <a:t>Don’t put:							If what was advertised:</a:t>
            </a:r>
          </a:p>
          <a:p>
            <a:r>
              <a:rPr lang="en-US" sz="2600" dirty="0" smtClean="0"/>
              <a:t>	Web Design								HTML, JavaScript</a:t>
            </a:r>
            <a:endParaRPr lang="en-US" sz="2600" dirty="0"/>
          </a:p>
          <a:p>
            <a:r>
              <a:rPr lang="en-US" sz="2600" dirty="0" smtClean="0"/>
              <a:t>	Accepted finance principles			GAAP or IFRS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729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Traditional Styles </a:t>
            </a:r>
            <a:r>
              <a:rPr lang="en-US" sz="1800" dirty="0" smtClean="0"/>
              <a:t>(The minimum you need)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97757"/>
            <a:ext cx="4040188" cy="639762"/>
          </a:xfrm>
        </p:spPr>
        <p:txBody>
          <a:bodyPr/>
          <a:lstStyle/>
          <a:p>
            <a:r>
              <a:rPr lang="en-US" dirty="0" smtClean="0"/>
              <a:t>Paper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17" y="1914684"/>
            <a:ext cx="3425994" cy="4292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97757"/>
            <a:ext cx="4041775" cy="639762"/>
          </a:xfrm>
        </p:spPr>
        <p:txBody>
          <a:bodyPr/>
          <a:lstStyle/>
          <a:p>
            <a:r>
              <a:rPr lang="en-US" dirty="0" smtClean="0"/>
              <a:t>LinkedIn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83" y="1914685"/>
            <a:ext cx="3175469" cy="4292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7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7941" y="409628"/>
            <a:ext cx="2071778" cy="7412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Additional </a:t>
            </a:r>
            <a:br>
              <a:rPr lang="en-US" sz="2800" dirty="0" smtClean="0"/>
            </a:br>
            <a:r>
              <a:rPr lang="en-US" sz="2800" dirty="0" smtClean="0"/>
              <a:t>Styles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87381" y="4065150"/>
            <a:ext cx="1862117" cy="110557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Things to </a:t>
            </a:r>
          </a:p>
          <a:p>
            <a:pPr algn="ctr"/>
            <a:r>
              <a:rPr lang="en-US" dirty="0" smtClean="0"/>
              <a:t>experiment with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4" t="796" r="15916" b="-796"/>
          <a:stretch/>
        </p:blipFill>
        <p:spPr>
          <a:xfrm>
            <a:off x="4580708" y="65931"/>
            <a:ext cx="4468789" cy="3158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8" y="1777560"/>
            <a:ext cx="1001564" cy="337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84" y="2587309"/>
            <a:ext cx="4376519" cy="40612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29" y="2294720"/>
            <a:ext cx="1034803" cy="4077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0" y="780243"/>
            <a:ext cx="2472036" cy="59717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4" y="820430"/>
            <a:ext cx="1741188" cy="19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8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For your resume: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1870" y="1473916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On the OIT web site:</a:t>
            </a:r>
          </a:p>
          <a:p>
            <a:pPr lvl="1"/>
            <a:r>
              <a:rPr lang="en-US" dirty="0" smtClean="0"/>
              <a:t>Work performed</a:t>
            </a:r>
          </a:p>
          <a:p>
            <a:pPr lvl="1"/>
            <a:r>
              <a:rPr lang="en-US" dirty="0" smtClean="0"/>
              <a:t>Required and Desired qualifications</a:t>
            </a:r>
          </a:p>
          <a:p>
            <a:pPr marL="57150" indent="0">
              <a:buNone/>
            </a:pPr>
            <a:r>
              <a:rPr lang="en-US" dirty="0" smtClean="0"/>
              <a:t>Things not listed?</a:t>
            </a:r>
          </a:p>
          <a:p>
            <a:pPr lvl="2"/>
            <a:r>
              <a:rPr lang="en-US" sz="2400" dirty="0" smtClean="0"/>
              <a:t>Commons – library info</a:t>
            </a:r>
          </a:p>
          <a:p>
            <a:pPr lvl="2"/>
            <a:r>
              <a:rPr lang="en-US" sz="2400" dirty="0" smtClean="0"/>
              <a:t>Teaching labs </a:t>
            </a:r>
            <a:r>
              <a:rPr lang="en-US" sz="2400" dirty="0" smtClean="0"/>
              <a:t>–worked with professors</a:t>
            </a: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470" y="1236372"/>
            <a:ext cx="4551384" cy="4721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71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Ask yourself questions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18281"/>
            <a:ext cx="4038600" cy="2584704"/>
          </a:xfrm>
        </p:spPr>
        <p:txBody>
          <a:bodyPr>
            <a:normAutofit/>
          </a:bodyPr>
          <a:lstStyle/>
          <a:p>
            <a:r>
              <a:rPr lang="en-US" dirty="0" smtClean="0"/>
              <a:t>Did I get commendations?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What were my accomplishments?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780" y="2318281"/>
            <a:ext cx="3901440" cy="2584704"/>
          </a:xfrm>
        </p:spPr>
      </p:pic>
    </p:spTree>
    <p:extLst>
      <p:ext uri="{BB962C8B-B14F-4D97-AF65-F5344CB8AC3E}">
        <p14:creationId xmlns:p14="http://schemas.microsoft.com/office/powerpoint/2010/main" val="27598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Resume Tips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19707"/>
            <a:ext cx="8229600" cy="4198652"/>
          </a:xfrm>
        </p:spPr>
        <p:txBody>
          <a:bodyPr>
            <a:noAutofit/>
          </a:bodyPr>
          <a:lstStyle/>
          <a:p>
            <a:r>
              <a:rPr lang="en-US" sz="2400" dirty="0" smtClean="0"/>
              <a:t>One page*</a:t>
            </a:r>
          </a:p>
          <a:p>
            <a:r>
              <a:rPr lang="en-US" sz="2400" dirty="0" smtClean="0"/>
              <a:t>Reverse chronological order</a:t>
            </a:r>
          </a:p>
          <a:p>
            <a:r>
              <a:rPr lang="en-US" sz="2400" dirty="0" smtClean="0"/>
              <a:t>No competencies, objectives, career summaries</a:t>
            </a:r>
          </a:p>
          <a:p>
            <a:r>
              <a:rPr lang="en-US" sz="2400" dirty="0" smtClean="0"/>
              <a:t>Easy to read</a:t>
            </a:r>
          </a:p>
          <a:p>
            <a:r>
              <a:rPr lang="en-US" sz="2400" dirty="0" smtClean="0"/>
              <a:t>Don’t need complete sentences</a:t>
            </a:r>
          </a:p>
          <a:p>
            <a:r>
              <a:rPr lang="en-US" sz="2400" dirty="0" smtClean="0"/>
              <a:t>Watch verb tense, spelling, simple mistakes</a:t>
            </a:r>
          </a:p>
          <a:p>
            <a:r>
              <a:rPr lang="en-US" sz="2400" dirty="0" smtClean="0"/>
              <a:t>Have someone else read it first</a:t>
            </a:r>
          </a:p>
          <a:p>
            <a:endParaRPr lang="en-US" sz="2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37688" y="5872247"/>
            <a:ext cx="5084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  Exceptions for experience and going into higher </a:t>
            </a:r>
            <a:r>
              <a:rPr lang="en-US" sz="1400" dirty="0" err="1" smtClean="0"/>
              <a:t>ed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61540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660" cy="768551"/>
          </a:xfrm>
        </p:spPr>
        <p:txBody>
          <a:bodyPr>
            <a:noAutofit/>
          </a:bodyPr>
          <a:lstStyle/>
          <a:p>
            <a:r>
              <a:rPr lang="en-US" sz="3600" dirty="0" smtClean="0"/>
              <a:t>Resume: styles and needs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1707" y="1218469"/>
            <a:ext cx="2801153" cy="681875"/>
          </a:xfrm>
        </p:spPr>
        <p:txBody>
          <a:bodyPr>
            <a:normAutofit/>
          </a:bodyPr>
          <a:lstStyle/>
          <a:p>
            <a:r>
              <a:rPr lang="en-US" sz="1700" dirty="0" smtClean="0"/>
              <a:t>Highlight Experience, Dates First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251140" y="1260582"/>
            <a:ext cx="2810756" cy="639762"/>
          </a:xfrm>
        </p:spPr>
        <p:txBody>
          <a:bodyPr>
            <a:normAutofit/>
          </a:bodyPr>
          <a:lstStyle/>
          <a:p>
            <a:r>
              <a:rPr lang="en-US" sz="1700" dirty="0" smtClean="0"/>
              <a:t>Highlight Experience, Title First</a:t>
            </a:r>
            <a:endParaRPr lang="en-US" sz="1700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3192660" y="1218469"/>
            <a:ext cx="2618545" cy="8657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>
                <a:solidFill>
                  <a:srgbClr val="3B3C3E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rgbClr val="3B3C3E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rgbClr val="3B3C3E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3B3C3E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3B3C3E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 smtClean="0"/>
              <a:t>Highlight Education, when it applies more than job </a:t>
            </a:r>
            <a:r>
              <a:rPr lang="en-US" sz="1700" dirty="0" err="1" smtClean="0"/>
              <a:t>xp</a:t>
            </a:r>
            <a:endParaRPr lang="en-US" sz="17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96" y="2259507"/>
            <a:ext cx="2877465" cy="2965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7" y="2259507"/>
            <a:ext cx="2969231" cy="3801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99" y="2259508"/>
            <a:ext cx="2963735" cy="3549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144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Asking for a reference letter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417637"/>
            <a:ext cx="8059783" cy="2962773"/>
          </a:xfrm>
        </p:spPr>
        <p:txBody>
          <a:bodyPr numCol="2">
            <a:noAutofit/>
          </a:bodyPr>
          <a:lstStyle/>
          <a:p>
            <a:r>
              <a:rPr lang="en-US" sz="2400" dirty="0" smtClean="0"/>
              <a:t>Say exactly what position you’re applying for.</a:t>
            </a:r>
          </a:p>
          <a:p>
            <a:r>
              <a:rPr lang="en-US" sz="2400" dirty="0" smtClean="0"/>
              <a:t>Ask me to highlight certain things.</a:t>
            </a:r>
            <a:br>
              <a:rPr lang="en-US" sz="2400" dirty="0" smtClean="0"/>
            </a:br>
            <a:r>
              <a:rPr lang="en-US" sz="2400" dirty="0" smtClean="0"/>
              <a:t>– I want a list.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Include your resume (but don’t make me read it if I don’t have to).</a:t>
            </a:r>
          </a:p>
          <a:p>
            <a:r>
              <a:rPr lang="en-US" sz="2400" dirty="0"/>
              <a:t>If asked what you want the letter to say…SAY it. People are busy.</a:t>
            </a:r>
          </a:p>
          <a:p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542109" y="3807597"/>
            <a:ext cx="8144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finally…….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it’s a form, fill out all your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and don’t make extra work for me when I’m doing you a favor.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40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176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Use Social Media </a:t>
            </a:r>
            <a:br>
              <a:rPr lang="en-US" dirty="0" smtClean="0"/>
            </a:br>
            <a:r>
              <a:rPr lang="en-US" dirty="0" smtClean="0"/>
              <a:t>to create your brand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18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Why use Social Media Networking?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60" y="2811621"/>
            <a:ext cx="1402080" cy="210312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73510" y="1600200"/>
            <a:ext cx="491329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Internship </a:t>
            </a:r>
            <a:r>
              <a:rPr lang="en-US" sz="2400" dirty="0" smtClean="0"/>
              <a:t>opportunities</a:t>
            </a:r>
          </a:p>
          <a:p>
            <a:r>
              <a:rPr lang="en-US" sz="2400" dirty="0" smtClean="0"/>
              <a:t>Jobs </a:t>
            </a:r>
            <a:r>
              <a:rPr lang="en-US" sz="2400" dirty="0"/>
              <a:t>after </a:t>
            </a:r>
            <a:r>
              <a:rPr lang="en-US" sz="2400" dirty="0" smtClean="0"/>
              <a:t>graduation</a:t>
            </a:r>
          </a:p>
          <a:p>
            <a:r>
              <a:rPr lang="en-US" sz="2400" dirty="0" smtClean="0"/>
              <a:t>Contacts </a:t>
            </a:r>
            <a:r>
              <a:rPr lang="en-US" sz="2400" dirty="0"/>
              <a:t>in your </a:t>
            </a:r>
            <a:r>
              <a:rPr lang="en-US" sz="2400" dirty="0" smtClean="0"/>
              <a:t>field</a:t>
            </a:r>
          </a:p>
          <a:p>
            <a:r>
              <a:rPr lang="en-US" sz="2400" dirty="0" smtClean="0"/>
              <a:t>Get </a:t>
            </a:r>
            <a:r>
              <a:rPr lang="en-US" sz="2400" dirty="0"/>
              <a:t>ideas/Give </a:t>
            </a:r>
            <a:r>
              <a:rPr lang="en-US" sz="2400" dirty="0" smtClean="0"/>
              <a:t>ideas</a:t>
            </a:r>
          </a:p>
          <a:p>
            <a:r>
              <a:rPr lang="en-US" sz="2400" dirty="0" smtClean="0"/>
              <a:t>Establish </a:t>
            </a:r>
            <a:r>
              <a:rPr lang="en-US" sz="2400" dirty="0"/>
              <a:t>yourself as an </a:t>
            </a:r>
            <a:r>
              <a:rPr lang="en-US" sz="2400" dirty="0" smtClean="0"/>
              <a:t>expert</a:t>
            </a:r>
          </a:p>
          <a:p>
            <a:r>
              <a:rPr lang="en-US" sz="2400" dirty="0" smtClean="0"/>
              <a:t>Manage </a:t>
            </a:r>
            <a:r>
              <a:rPr lang="en-US" sz="2400" dirty="0"/>
              <a:t>your own first impression and </a:t>
            </a:r>
            <a:r>
              <a:rPr lang="en-US" sz="2400" dirty="0" smtClean="0"/>
              <a:t>reputation</a:t>
            </a:r>
          </a:p>
          <a:p>
            <a:r>
              <a:rPr lang="en-US" sz="2400" dirty="0" smtClean="0"/>
              <a:t>Build </a:t>
            </a:r>
            <a:r>
              <a:rPr lang="en-US" sz="2400" dirty="0"/>
              <a:t>confidence networking</a:t>
            </a:r>
          </a:p>
        </p:txBody>
      </p:sp>
    </p:spTree>
    <p:extLst>
      <p:ext uri="{BB962C8B-B14F-4D97-AF65-F5344CB8AC3E}">
        <p14:creationId xmlns:p14="http://schemas.microsoft.com/office/powerpoint/2010/main" val="24098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5" r="8645"/>
          <a:stretch>
            <a:fillRect/>
          </a:stretch>
        </p:blipFill>
        <p:spPr>
          <a:xfrm>
            <a:off x="4861746" y="116304"/>
            <a:ext cx="4240119" cy="3845269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5" r="16355"/>
          <a:stretch>
            <a:fillRect/>
          </a:stretch>
        </p:blipFill>
        <p:spPr>
          <a:xfrm>
            <a:off x="7044465" y="4175911"/>
            <a:ext cx="2057400" cy="2039112"/>
          </a:xfrm>
        </p:spPr>
      </p:pic>
      <p:pic>
        <p:nvPicPr>
          <p:cNvPr id="27" name="Picture Placeholder 26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6" r="11776"/>
          <a:stretch>
            <a:fillRect/>
          </a:stretch>
        </p:blipFill>
        <p:spPr>
          <a:xfrm>
            <a:off x="91105" y="2359500"/>
            <a:ext cx="3890102" cy="3855523"/>
          </a:xfrm>
        </p:spPr>
      </p:pic>
      <p:pic>
        <p:nvPicPr>
          <p:cNvPr id="29" name="Picture Placeholder 28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11462" r="-424" b="28808"/>
          <a:stretch/>
        </p:blipFill>
        <p:spPr>
          <a:xfrm>
            <a:off x="91105" y="123270"/>
            <a:ext cx="2057400" cy="2039112"/>
          </a:xfrm>
        </p:spPr>
      </p:pic>
      <p:cxnSp>
        <p:nvCxnSpPr>
          <p:cNvPr id="31" name="Straight Connector 30"/>
          <p:cNvCxnSpPr/>
          <p:nvPr/>
        </p:nvCxnSpPr>
        <p:spPr>
          <a:xfrm flipH="1">
            <a:off x="4444538" y="46808"/>
            <a:ext cx="17417" cy="63833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11836" y="958160"/>
            <a:ext cx="120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Show This!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294811" y="5010801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This!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03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6" b="12136"/>
          <a:stretch>
            <a:fillRect/>
          </a:stretch>
        </p:blipFill>
        <p:spPr/>
      </p:pic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4643344" y="320271"/>
            <a:ext cx="4413570" cy="7589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 smtClean="0"/>
              <a:t>Risky or stupid behavior is not just drinking and partying</a:t>
            </a:r>
            <a:endParaRPr lang="en-US" sz="2400" dirty="0"/>
          </a:p>
        </p:txBody>
      </p:sp>
      <p:sp>
        <p:nvSpPr>
          <p:cNvPr id="13" name="Text Placeholder 12"/>
          <p:cNvSpPr txBox="1">
            <a:spLocks noGrp="1"/>
          </p:cNvSpPr>
          <p:nvPr>
            <p:ph type="body" sz="half" idx="4294967295"/>
          </p:nvPr>
        </p:nvSpPr>
        <p:spPr>
          <a:xfrm>
            <a:off x="4643344" y="1352885"/>
            <a:ext cx="44135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No inappropriate pics</a:t>
            </a:r>
          </a:p>
          <a:p>
            <a:r>
              <a:rPr lang="en-US" sz="1800" dirty="0" smtClean="0"/>
              <a:t>No confessions</a:t>
            </a:r>
          </a:p>
          <a:p>
            <a:r>
              <a:rPr lang="en-US" sz="1800" dirty="0" smtClean="0"/>
              <a:t>No risky behaviors</a:t>
            </a:r>
          </a:p>
          <a:p>
            <a:r>
              <a:rPr lang="en-US" sz="1800" dirty="0" smtClean="0"/>
              <a:t>No discriminatory comments</a:t>
            </a:r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800" dirty="0" smtClean="0"/>
              <a:t>Remove your friends’ discriminatory and dumb comments.  You are judged by what they say</a:t>
            </a:r>
            <a:endParaRPr lang="en-US" sz="1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8" y="3138025"/>
            <a:ext cx="3262490" cy="2283743"/>
          </a:xfrm>
          <a:prstGeom prst="rect">
            <a:avLst/>
          </a:prstGeo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r="11936"/>
          <a:stretch>
            <a:fillRect/>
          </a:stretch>
        </p:blipFill>
        <p:spPr/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665" y="4171406"/>
            <a:ext cx="5074249" cy="2118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TextBox 36"/>
          <p:cNvSpPr txBox="1"/>
          <p:nvPr/>
        </p:nvSpPr>
        <p:spPr>
          <a:xfrm>
            <a:off x="2836582" y="5955192"/>
            <a:ext cx="1146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Racist much?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199528" y="5421768"/>
            <a:ext cx="1461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Want to be fired?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691437" y="2213802"/>
            <a:ext cx="16503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Prove you’re dumb?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533221" y="2240462"/>
            <a:ext cx="1625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Hey employer, please increase my insurance rates!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0643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Why worry about what you post?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20" y="1600200"/>
            <a:ext cx="2784560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86729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many states, it is </a:t>
            </a:r>
            <a:r>
              <a:rPr lang="en-US" b="1" dirty="0" smtClean="0"/>
              <a:t>legal</a:t>
            </a:r>
            <a:r>
              <a:rPr lang="en-US" dirty="0" smtClean="0"/>
              <a:t> for an employer to </a:t>
            </a:r>
            <a:r>
              <a:rPr lang="en-US" b="1" dirty="0" smtClean="0"/>
              <a:t>require</a:t>
            </a:r>
            <a:r>
              <a:rPr lang="en-US" dirty="0" smtClean="0"/>
              <a:t> you give them your username and password to log on to social media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4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" b="2144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5" y="6400801"/>
            <a:ext cx="5259976" cy="371950"/>
          </a:xfrm>
        </p:spPr>
        <p:txBody>
          <a:bodyPr>
            <a:noAutofit/>
          </a:bodyPr>
          <a:lstStyle/>
          <a:p>
            <a:pPr algn="l"/>
            <a:r>
              <a:rPr lang="en-US" sz="800" dirty="0" smtClean="0">
                <a:solidFill>
                  <a:schemeClr val="tx1"/>
                </a:solidFill>
              </a:rPr>
              <a:t>Sources: </a:t>
            </a:r>
            <a:r>
              <a:rPr lang="en-US" sz="800" dirty="0">
                <a:solidFill>
                  <a:schemeClr val="tx1"/>
                </a:solidFill>
                <a:hlinkClick r:id="rId3"/>
              </a:rPr>
              <a:t>https://www.rsvplaw.com/blog/employers-want-my-social-network-passwords-is-that-legal</a:t>
            </a:r>
            <a:r>
              <a:rPr lang="en-US" sz="800" dirty="0" smtClean="0">
                <a:solidFill>
                  <a:schemeClr val="tx1"/>
                </a:solidFill>
                <a:hlinkClick r:id="rId3"/>
              </a:rPr>
              <a:t>/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r>
              <a:rPr lang="en-US" sz="800" dirty="0">
                <a:solidFill>
                  <a:schemeClr val="tx1"/>
                </a:solidFill>
              </a:rPr>
              <a:t/>
            </a:r>
            <a:br>
              <a:rPr lang="en-US" sz="800" dirty="0">
                <a:solidFill>
                  <a:schemeClr val="tx1"/>
                </a:solidFill>
              </a:rPr>
            </a:br>
            <a:r>
              <a:rPr lang="en-US" sz="800" dirty="0" smtClean="0">
                <a:solidFill>
                  <a:schemeClr val="tx1"/>
                </a:solidFill>
              </a:rPr>
              <a:t>and </a:t>
            </a:r>
            <a:r>
              <a:rPr lang="en-US" sz="800" dirty="0" smtClean="0">
                <a:solidFill>
                  <a:schemeClr val="tx1"/>
                </a:solidFill>
                <a:hlinkClick r:id="rId4"/>
              </a:rPr>
              <a:t>http</a:t>
            </a:r>
            <a:r>
              <a:rPr lang="en-US" sz="800" dirty="0">
                <a:solidFill>
                  <a:schemeClr val="tx1"/>
                </a:solidFill>
                <a:hlinkClick r:id="rId4"/>
              </a:rPr>
              <a:t>://</a:t>
            </a:r>
            <a:r>
              <a:rPr lang="en-US" sz="800" dirty="0" smtClean="0">
                <a:solidFill>
                  <a:schemeClr val="tx1"/>
                </a:solidFill>
                <a:hlinkClick r:id="rId4"/>
              </a:rPr>
              <a:t>www.ncsl.org/research/telecommunications-and-information-technology/employer-access-to-social-media-passwords-2013.aspx</a:t>
            </a:r>
            <a:r>
              <a:rPr lang="en-US" sz="800" dirty="0" smtClean="0">
                <a:solidFill>
                  <a:schemeClr val="tx1"/>
                </a:solidFill>
              </a:rPr>
              <a:t> 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93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Warning: It’s Forever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600200"/>
            <a:ext cx="3919491" cy="1830977"/>
          </a:xfrm>
        </p:spPr>
        <p:txBody>
          <a:bodyPr>
            <a:normAutofit/>
          </a:bodyPr>
          <a:lstStyle/>
          <a:p>
            <a:r>
              <a:rPr lang="en-US" sz="2400" dirty="0"/>
              <a:t>You can be FIRED for what you post </a:t>
            </a:r>
            <a:r>
              <a:rPr lang="en-US" sz="2400" dirty="0" smtClean="0"/>
              <a:t>online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never goes away (even Snapchat)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08" y="1526176"/>
            <a:ext cx="3567009" cy="24101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72853" y="4044855"/>
            <a:ext cx="4101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From Snapchat Privacy Policy</a:t>
            </a:r>
            <a:r>
              <a:rPr lang="en-US" dirty="0"/>
              <a:t>: "In addition, as for any other digital information, there may be ways to access Snaps while still in temporary storage on recipients' devices or, forensically,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even </a:t>
            </a:r>
            <a:r>
              <a:rPr lang="en-US" b="1" dirty="0"/>
              <a:t>after they are deleted.</a:t>
            </a:r>
            <a:r>
              <a:rPr lang="en-US" dirty="0"/>
              <a:t>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621936"/>
            <a:ext cx="35333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As an aside, it’s very easy for someone to just borrow a cell phone from a friend and snap a picture of their screen – bypassing any technical blocks the software has.</a:t>
            </a:r>
          </a:p>
        </p:txBody>
      </p:sp>
    </p:spTree>
    <p:extLst>
      <p:ext uri="{BB962C8B-B14F-4D97-AF65-F5344CB8AC3E}">
        <p14:creationId xmlns:p14="http://schemas.microsoft.com/office/powerpoint/2010/main" val="1664653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to do?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92233" y="1830717"/>
            <a:ext cx="5912752" cy="2989217"/>
          </a:xfrm>
        </p:spPr>
        <p:txBody>
          <a:bodyPr>
            <a:noAutofit/>
          </a:bodyPr>
          <a:lstStyle/>
          <a:p>
            <a:r>
              <a:rPr lang="en-US" sz="2400" dirty="0"/>
              <a:t>Stick to a handful of sites</a:t>
            </a:r>
          </a:p>
          <a:p>
            <a:pPr lvl="1"/>
            <a:r>
              <a:rPr lang="en-US" sz="2000" dirty="0"/>
              <a:t>Be an expert </a:t>
            </a:r>
            <a:r>
              <a:rPr lang="en-US" sz="2000" dirty="0" smtClean="0"/>
              <a:t>there</a:t>
            </a:r>
            <a:endParaRPr lang="en-US" sz="2000" dirty="0"/>
          </a:p>
          <a:p>
            <a:r>
              <a:rPr lang="en-US" sz="2400" dirty="0"/>
              <a:t>Follow people you want to network </a:t>
            </a:r>
            <a:r>
              <a:rPr lang="en-US" sz="2400" dirty="0" smtClean="0"/>
              <a:t>with</a:t>
            </a:r>
          </a:p>
          <a:p>
            <a:r>
              <a:rPr lang="en-US" sz="2400" dirty="0" smtClean="0"/>
              <a:t>Follow </a:t>
            </a:r>
            <a:r>
              <a:rPr lang="en-US" sz="2400" dirty="0"/>
              <a:t>companies you’re interested in</a:t>
            </a:r>
          </a:p>
          <a:p>
            <a:pPr lvl="1"/>
            <a:r>
              <a:rPr lang="en-US" sz="2000" dirty="0"/>
              <a:t>Participate in their </a:t>
            </a:r>
            <a:r>
              <a:rPr lang="en-US" sz="2000" dirty="0" smtClean="0"/>
              <a:t>discussions</a:t>
            </a:r>
          </a:p>
          <a:p>
            <a:pPr lvl="1"/>
            <a:r>
              <a:rPr lang="en-US" sz="2000" dirty="0" smtClean="0"/>
              <a:t>Find out what is important to that company</a:t>
            </a:r>
            <a:endParaRPr lang="en-US" sz="2000" dirty="0"/>
          </a:p>
          <a:p>
            <a:r>
              <a:rPr lang="en-US" sz="2400" dirty="0"/>
              <a:t>Actively manage your </a:t>
            </a:r>
            <a:r>
              <a:rPr lang="en-US" sz="2400" dirty="0" smtClean="0"/>
              <a:t>image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101">
            <a:off x="524435" y="1541416"/>
            <a:ext cx="1632857" cy="1632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7228">
            <a:off x="6771549" y="993639"/>
            <a:ext cx="1527497" cy="1515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6515">
            <a:off x="503752" y="3978648"/>
            <a:ext cx="1674223" cy="16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0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Facebook is for my mom!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86571"/>
            <a:ext cx="8229600" cy="424680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But…</a:t>
            </a:r>
            <a:r>
              <a:rPr lang="en-US" sz="2400" b="1" dirty="0" smtClean="0"/>
              <a:t>companies</a:t>
            </a:r>
            <a:r>
              <a:rPr lang="en-US" sz="2400" dirty="0" smtClean="0"/>
              <a:t> </a:t>
            </a:r>
            <a:r>
              <a:rPr lang="en-US" sz="2400" dirty="0"/>
              <a:t>use FB.</a:t>
            </a:r>
          </a:p>
          <a:p>
            <a:endParaRPr lang="en-US" sz="2400" dirty="0"/>
          </a:p>
          <a:p>
            <a:r>
              <a:rPr lang="en-US" sz="2400" dirty="0"/>
              <a:t>Just like with Twitter, you can: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Like their page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Participate on the page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Get familiar with what’s important to that company</a:t>
            </a:r>
          </a:p>
          <a:p>
            <a:endParaRPr lang="en-US" sz="2400" dirty="0"/>
          </a:p>
          <a:p>
            <a:r>
              <a:rPr lang="en-US" sz="2400" dirty="0"/>
              <a:t>Employers </a:t>
            </a:r>
            <a:r>
              <a:rPr lang="en-US" sz="2400" b="1" dirty="0"/>
              <a:t>will</a:t>
            </a:r>
            <a:r>
              <a:rPr lang="en-US" sz="2400" dirty="0"/>
              <a:t> Google you. FB is often a top result. Manage your image there for a good first impression.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4066">
            <a:off x="6491543" y="1470806"/>
            <a:ext cx="1618668" cy="161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63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Twitter tips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01817"/>
            <a:ext cx="8229600" cy="4525963"/>
          </a:xfrm>
        </p:spPr>
        <p:txBody>
          <a:bodyPr/>
          <a:lstStyle/>
          <a:p>
            <a:r>
              <a:rPr lang="en-US" sz="2400" dirty="0"/>
              <a:t>Tweet often, but not too often</a:t>
            </a:r>
          </a:p>
          <a:p>
            <a:r>
              <a:rPr lang="en-US" sz="2400" dirty="0"/>
              <a:t>Include pictures</a:t>
            </a:r>
          </a:p>
          <a:p>
            <a:r>
              <a:rPr lang="en-US" sz="2400" dirty="0"/>
              <a:t>Be a real </a:t>
            </a:r>
            <a:r>
              <a:rPr lang="en-US" sz="2400" dirty="0" smtClean="0"/>
              <a:t>person</a:t>
            </a:r>
          </a:p>
          <a:p>
            <a:r>
              <a:rPr lang="en-US" sz="2400" dirty="0" smtClean="0"/>
              <a:t>Have intelligent things to say</a:t>
            </a:r>
            <a:endParaRPr lang="en-US" sz="2400" dirty="0"/>
          </a:p>
          <a:p>
            <a:r>
              <a:rPr lang="en-US" sz="2400" dirty="0"/>
              <a:t>Use humor appropriately</a:t>
            </a:r>
          </a:p>
          <a:p>
            <a:r>
              <a:rPr lang="en-US" sz="2400" dirty="0"/>
              <a:t>Watch what you say</a:t>
            </a:r>
          </a:p>
          <a:p>
            <a:r>
              <a:rPr lang="en-US" sz="2400" dirty="0"/>
              <a:t>Follow others, but not everyone</a:t>
            </a:r>
          </a:p>
          <a:p>
            <a:r>
              <a:rPr lang="en-US" sz="2400" dirty="0"/>
              <a:t>Make sure your followers are real people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52" y="1685091"/>
            <a:ext cx="1766950" cy="171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94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33758" y="274638"/>
            <a:ext cx="7053041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LinkedIn Don’ts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62711" y="1457567"/>
            <a:ext cx="4241075" cy="1543593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 non-professional </a:t>
            </a:r>
            <a:r>
              <a:rPr lang="en-US" dirty="0" smtClean="0"/>
              <a:t>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 </a:t>
            </a:r>
            <a:r>
              <a:rPr lang="en-US" dirty="0"/>
              <a:t>annoying in discussions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Obviously </a:t>
            </a:r>
            <a:r>
              <a:rPr lang="en-US" dirty="0" smtClean="0"/>
              <a:t>self-promote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Have a bad profile pic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22821" y="5167474"/>
            <a:ext cx="2142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Boring background, not flattering</a:t>
            </a:r>
            <a:endParaRPr lang="en-US" i="1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11" y="248134"/>
            <a:ext cx="1176559" cy="11628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108" y="3101108"/>
            <a:ext cx="1872152" cy="1872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0108" y="4927084"/>
            <a:ext cx="2078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No Avatars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95" y="3088195"/>
            <a:ext cx="1678973" cy="1865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604729" y="4998623"/>
            <a:ext cx="2078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No picture shows you don’t care</a:t>
            </a:r>
            <a:endParaRPr lang="en-US" sz="1200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22" y="3116508"/>
            <a:ext cx="1884964" cy="18849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4" y="3116508"/>
            <a:ext cx="1872152" cy="18721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9350" y="4988660"/>
            <a:ext cx="2078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No Group photos or awkward crops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61268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1583" y="157489"/>
            <a:ext cx="478536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LinkedIn Do’s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3211" y="1453764"/>
            <a:ext cx="4841966" cy="1812318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 smtClean="0"/>
              <a:t>Flattering, professional </a:t>
            </a:r>
            <a:r>
              <a:rPr lang="en-US" sz="3400" dirty="0"/>
              <a:t>looking photo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Get as many REAL contacts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Keep your info </a:t>
            </a:r>
            <a:r>
              <a:rPr lang="en-US" sz="3400" dirty="0" smtClean="0"/>
              <a:t>current</a:t>
            </a:r>
            <a:endParaRPr lang="en-US" sz="3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Link to papers, blogs, Twitter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Join </a:t>
            </a:r>
            <a:r>
              <a:rPr lang="en-US" sz="3400" dirty="0" smtClean="0"/>
              <a:t>groups </a:t>
            </a:r>
            <a:r>
              <a:rPr lang="en-US" sz="3400" dirty="0"/>
              <a:t>and participate!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211" y="3443545"/>
            <a:ext cx="2521699" cy="1871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Hair combed, neat &amp; professional clothes, close-up of face.</a:t>
            </a:r>
          </a:p>
          <a:p>
            <a:r>
              <a:rPr lang="en-US" sz="1600" i="1" dirty="0" smtClean="0"/>
              <a:t>Background is either professional (and flattering) or colorful and makes person look interesting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4" y="85028"/>
            <a:ext cx="1176559" cy="11628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135" y="1372950"/>
            <a:ext cx="1905000" cy="1905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130" y="1361082"/>
            <a:ext cx="1905000" cy="190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130" y="3468569"/>
            <a:ext cx="1905000" cy="1905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10" y="3360316"/>
            <a:ext cx="2116182" cy="211618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38" y="3468569"/>
            <a:ext cx="1905000" cy="1905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28778" y="5667117"/>
            <a:ext cx="4375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All these photos are of former Labs Students from their LinkedIn profiles</a:t>
            </a:r>
            <a:endParaRPr lang="en-US" sz="1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5291673" y="5314993"/>
            <a:ext cx="1152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Rachael Ainsworth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63190" y="5328879"/>
            <a:ext cx="10198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Shelitha</a:t>
            </a:r>
            <a:r>
              <a:rPr lang="en-US" sz="1000" dirty="0" smtClean="0"/>
              <a:t> Ferraro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3013297" y="5328880"/>
            <a:ext cx="8980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Mark Chinetti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7490628" y="321722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Christina Hawk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5356633" y="3227300"/>
            <a:ext cx="8611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Brandon Irby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7966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Where to </a:t>
            </a:r>
            <a:r>
              <a:rPr lang="en-US" sz="3200" dirty="0" smtClean="0"/>
              <a:t>look for a job?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033812"/>
            <a:ext cx="1591741" cy="1587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36" y="1551145"/>
            <a:ext cx="3415305" cy="96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1551145"/>
            <a:ext cx="2008835" cy="875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96" y="3961316"/>
            <a:ext cx="2436164" cy="53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2681818"/>
            <a:ext cx="1570175" cy="19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41" y="3097063"/>
            <a:ext cx="2294390" cy="420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3094481" y="5218043"/>
            <a:ext cx="2966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Use reputable job search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02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Ways we can network </a:t>
            </a:r>
            <a:br>
              <a:rPr lang="en-US" sz="3200" dirty="0" smtClean="0"/>
            </a:br>
            <a:r>
              <a:rPr lang="en-US" sz="3200" dirty="0" smtClean="0"/>
              <a:t>					   now and after graduation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021171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dirty="0"/>
              <a:t>Professional way to stay </a:t>
            </a:r>
            <a:r>
              <a:rPr lang="en-US" sz="1800" dirty="0" smtClean="0"/>
              <a:t>connected and a way to connect with former SAs who are now in your field.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946330" y="2172607"/>
            <a:ext cx="3236233" cy="10950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 smtClean="0"/>
              <a:t>Social, fun things we are doing and announcements alumni might me interested in.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44" y="3796425"/>
            <a:ext cx="827203" cy="8244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94" y="3805851"/>
            <a:ext cx="824599" cy="8150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8317" y="5066602"/>
            <a:ext cx="1912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UT Computer Labs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9329" y="4928103"/>
            <a:ext cx="3395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University of Tennessee, Knoxville </a:t>
            </a:r>
          </a:p>
          <a:p>
            <a:pPr algn="ctr"/>
            <a:r>
              <a:rPr lang="en-US" dirty="0" smtClean="0"/>
              <a:t>Computer Labs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31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Questions?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569578" y="2013995"/>
            <a:ext cx="4328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Thank you!</a:t>
            </a:r>
            <a:endParaRPr lang="en-US" sz="6000" dirty="0"/>
          </a:p>
        </p:txBody>
      </p:sp>
      <p:sp>
        <p:nvSpPr>
          <p:cNvPr id="9" name="TextBox 8"/>
          <p:cNvSpPr txBox="1"/>
          <p:nvPr/>
        </p:nvSpPr>
        <p:spPr>
          <a:xfrm>
            <a:off x="6828724" y="5280754"/>
            <a:ext cx="1740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@</a:t>
            </a:r>
            <a:r>
              <a:rPr lang="en-US" dirty="0" err="1" smtClean="0"/>
              <a:t>rachaelstanley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913" y="4038066"/>
            <a:ext cx="841806" cy="8150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088" y="4028640"/>
            <a:ext cx="827203" cy="8244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38" y="4038066"/>
            <a:ext cx="824599" cy="81501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47561" y="5280754"/>
            <a:ext cx="1912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UT Computer Labs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92373" y="5142254"/>
            <a:ext cx="3395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University of Tennessee, Knoxville </a:t>
            </a:r>
          </a:p>
          <a:p>
            <a:pPr algn="ctr"/>
            <a:r>
              <a:rPr lang="en-US" dirty="0" smtClean="0"/>
              <a:t>Computer Labs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2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it all together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90977" y="1296365"/>
            <a:ext cx="0" cy="4560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0228" y="3715473"/>
            <a:ext cx="73499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847" y="1809171"/>
            <a:ext cx="1175749" cy="1016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41" y="4908880"/>
            <a:ext cx="1013672" cy="3414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19" y="4309015"/>
            <a:ext cx="1241926" cy="4894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994815"/>
            <a:ext cx="1693505" cy="1918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04" y="2247643"/>
            <a:ext cx="781990" cy="780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57" y="1565904"/>
            <a:ext cx="1677867" cy="476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474" y="1565904"/>
            <a:ext cx="986899" cy="43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31" y="2676313"/>
            <a:ext cx="1196835" cy="260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77" y="2074716"/>
            <a:ext cx="771395" cy="953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31" y="2267422"/>
            <a:ext cx="1127184" cy="206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96610"/>
            <a:ext cx="1082824" cy="10537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041" y="4190425"/>
            <a:ext cx="1063458" cy="105990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18" y="1739698"/>
            <a:ext cx="1117384" cy="11043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" y="3179803"/>
            <a:ext cx="363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accepted professional sites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316488" y="3179803"/>
            <a:ext cx="3158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reputable search engines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71880" y="5470723"/>
            <a:ext cx="367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 an early presence on new sites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885604" y="5487458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Follow companies you’re interested in</a:t>
            </a:r>
          </a:p>
        </p:txBody>
      </p:sp>
    </p:spTree>
    <p:extLst>
      <p:ext uri="{BB962C8B-B14F-4D97-AF65-F5344CB8AC3E}">
        <p14:creationId xmlns:p14="http://schemas.microsoft.com/office/powerpoint/2010/main" val="204484069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cree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: Meta Inf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ancy Pictures">
  <a:themeElements>
    <a:clrScheme name="UT Theme 2013-10-16">
      <a:dk1>
        <a:srgbClr val="3D3D3F"/>
      </a:dk1>
      <a:lt1>
        <a:srgbClr val="FFFFFF"/>
      </a:lt1>
      <a:dk2>
        <a:srgbClr val="515151"/>
      </a:dk2>
      <a:lt2>
        <a:srgbClr val="EBE7DA"/>
      </a:lt2>
      <a:accent1>
        <a:srgbClr val="416884"/>
      </a:accent1>
      <a:accent2>
        <a:srgbClr val="60376B"/>
      </a:accent2>
      <a:accent3>
        <a:srgbClr val="F82D31"/>
      </a:accent3>
      <a:accent4>
        <a:srgbClr val="FA6F1C"/>
      </a:accent4>
      <a:accent5>
        <a:srgbClr val="A8BE4A"/>
      </a:accent5>
      <a:accent6>
        <a:srgbClr val="4A8370"/>
      </a:accent6>
      <a:hlink>
        <a:srgbClr val="0D4467"/>
      </a:hlink>
      <a:folHlink>
        <a:srgbClr val="33547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harts">
  <a:themeElements>
    <a:clrScheme name="UT Theme 2013-10-16">
      <a:dk1>
        <a:srgbClr val="3D3D3F"/>
      </a:dk1>
      <a:lt1>
        <a:srgbClr val="FFFFFF"/>
      </a:lt1>
      <a:dk2>
        <a:srgbClr val="515151"/>
      </a:dk2>
      <a:lt2>
        <a:srgbClr val="EBE7DA"/>
      </a:lt2>
      <a:accent1>
        <a:srgbClr val="416884"/>
      </a:accent1>
      <a:accent2>
        <a:srgbClr val="60376B"/>
      </a:accent2>
      <a:accent3>
        <a:srgbClr val="F82D31"/>
      </a:accent3>
      <a:accent4>
        <a:srgbClr val="FA6F1C"/>
      </a:accent4>
      <a:accent5>
        <a:srgbClr val="A8BE4A"/>
      </a:accent5>
      <a:accent6>
        <a:srgbClr val="4A8370"/>
      </a:accent6>
      <a:hlink>
        <a:srgbClr val="0D4467"/>
      </a:hlink>
      <a:folHlink>
        <a:srgbClr val="33547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17455</TotalTime>
  <Words>1034</Words>
  <Application>Microsoft Office PowerPoint</Application>
  <PresentationFormat>On-screen Show (4:3)</PresentationFormat>
  <Paragraphs>189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Georgia</vt:lpstr>
      <vt:lpstr>Title Screens</vt:lpstr>
      <vt:lpstr>Content: Meta Info</vt:lpstr>
      <vt:lpstr>Fancy Pictures</vt:lpstr>
      <vt:lpstr>Charts</vt:lpstr>
      <vt:lpstr>Resume Writing and  Social Media Networking</vt:lpstr>
      <vt:lpstr>PowerPoint Presentation</vt:lpstr>
      <vt:lpstr>So why worry about this?</vt:lpstr>
      <vt:lpstr>Mixed Signals:</vt:lpstr>
      <vt:lpstr>So what can you do?</vt:lpstr>
      <vt:lpstr>Develop your personal brand</vt:lpstr>
      <vt:lpstr>What’s my brand?</vt:lpstr>
      <vt:lpstr>Craft a great resume and  learn how to ask for references</vt:lpstr>
      <vt:lpstr>Your Resume: The Basics</vt:lpstr>
      <vt:lpstr>Tailoring your resume</vt:lpstr>
      <vt:lpstr>Traditional Styles (The minimum you need)</vt:lpstr>
      <vt:lpstr>Additional  Styles</vt:lpstr>
      <vt:lpstr>For your resume:</vt:lpstr>
      <vt:lpstr>Ask yourself questions</vt:lpstr>
      <vt:lpstr>Resume Tips</vt:lpstr>
      <vt:lpstr>Resume: styles and needs</vt:lpstr>
      <vt:lpstr>Asking for a reference letter</vt:lpstr>
      <vt:lpstr>Use Social Media  to create your brand</vt:lpstr>
      <vt:lpstr>Why use Social Media Networking?</vt:lpstr>
      <vt:lpstr>PowerPoint Presentation</vt:lpstr>
      <vt:lpstr>Risky or stupid behavior is not just drinking and partying</vt:lpstr>
      <vt:lpstr>Why worry about what you post?</vt:lpstr>
      <vt:lpstr>Sources: https://www.rsvplaw.com/blog/employers-want-my-social-network-passwords-is-that-legal/  and http://www.ncsl.org/research/telecommunications-and-information-technology/employer-access-to-social-media-passwords-2013.aspx </vt:lpstr>
      <vt:lpstr>Warning: It’s Forever</vt:lpstr>
      <vt:lpstr>What to do?</vt:lpstr>
      <vt:lpstr>Facebook is for my mom!</vt:lpstr>
      <vt:lpstr>Twitter tips</vt:lpstr>
      <vt:lpstr>LinkedIn Don’ts</vt:lpstr>
      <vt:lpstr>LinkedIn Do’s</vt:lpstr>
      <vt:lpstr>Where to look for a job?</vt:lpstr>
      <vt:lpstr>Ways we can network          now and after graduation</vt:lpstr>
      <vt:lpstr>Questions?</vt:lpstr>
      <vt:lpstr>Bringing it all together</vt:lpstr>
    </vt:vector>
  </TitlesOfParts>
  <Manager/>
  <Company>University of Tennessee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 PowerPoint Template 2015 ver 1</dc:title>
  <dc:subject/>
  <dc:creator>Stanley, Rachael E</dc:creator>
  <cp:keywords/>
  <dc:description/>
  <cp:lastModifiedBy>Stanley, Rachael E</cp:lastModifiedBy>
  <cp:revision>136</cp:revision>
  <dcterms:created xsi:type="dcterms:W3CDTF">2014-12-02T19:58:44Z</dcterms:created>
  <dcterms:modified xsi:type="dcterms:W3CDTF">2015-04-13T14:06:37Z</dcterms:modified>
  <cp:category/>
</cp:coreProperties>
</file>