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1"/>
    <p:sldMasterId id="2147483667" r:id="rId2"/>
    <p:sldMasterId id="2147483692" r:id="rId3"/>
    <p:sldMasterId id="2147483697" r:id="rId4"/>
  </p:sldMasterIdLst>
  <p:notesMasterIdLst>
    <p:notesMasterId r:id="rId29"/>
  </p:notesMasterIdLst>
  <p:sldIdLst>
    <p:sldId id="256" r:id="rId5"/>
    <p:sldId id="257" r:id="rId6"/>
    <p:sldId id="262" r:id="rId7"/>
    <p:sldId id="259" r:id="rId8"/>
    <p:sldId id="260" r:id="rId9"/>
    <p:sldId id="281" r:id="rId10"/>
    <p:sldId id="282" r:id="rId11"/>
    <p:sldId id="263" r:id="rId12"/>
    <p:sldId id="283" r:id="rId13"/>
    <p:sldId id="267" r:id="rId14"/>
    <p:sldId id="265" r:id="rId15"/>
    <p:sldId id="266" r:id="rId16"/>
    <p:sldId id="268" r:id="rId17"/>
    <p:sldId id="261" r:id="rId18"/>
    <p:sldId id="273" r:id="rId19"/>
    <p:sldId id="269" r:id="rId20"/>
    <p:sldId id="274" r:id="rId21"/>
    <p:sldId id="275" r:id="rId22"/>
    <p:sldId id="276" r:id="rId23"/>
    <p:sldId id="278" r:id="rId24"/>
    <p:sldId id="279" r:id="rId25"/>
    <p:sldId id="270" r:id="rId26"/>
    <p:sldId id="280" r:id="rId27"/>
    <p:sldId id="271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anley, Rachael E" initials="SRE" lastIdx="1" clrIdx="0">
    <p:extLst>
      <p:ext uri="{19B8F6BF-5375-455C-9EA6-DF929625EA0E}">
        <p15:presenceInfo xmlns:p15="http://schemas.microsoft.com/office/powerpoint/2012/main" userId="S-1-5-21-1126177620-2786831117-424237298-125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C3E"/>
    <a:srgbClr val="77797C"/>
    <a:srgbClr val="000000"/>
    <a:srgbClr val="FD6D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09" autoAdjust="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3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4-13T12:23:52.118" idx="1">
    <p:pos x="10" y="10"/>
    <p:text>17 states</p:text>
    <p:extLst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8CDF86-98C6-44CF-95DD-F4810D46C2F0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124D9-E3C6-45B0-9581-00DFB78E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5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17 states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124D9-E3C6-45B0-9581-00DFB78E268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032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4302329" y="4021295"/>
            <a:ext cx="576292" cy="576105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1449892"/>
            <a:ext cx="8229600" cy="1143000"/>
          </a:xfrm>
        </p:spPr>
        <p:txBody>
          <a:bodyPr/>
          <a:lstStyle>
            <a:lvl1pPr algn="ctr">
              <a:defRPr>
                <a:solidFill>
                  <a:srgbClr val="3B3C3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2694275"/>
            <a:ext cx="6400800" cy="1223675"/>
          </a:xfrm>
        </p:spPr>
        <p:txBody>
          <a:bodyPr/>
          <a:lstStyle>
            <a:lvl1pPr marL="0" indent="0" algn="ctr">
              <a:buNone/>
              <a:defRPr>
                <a:solidFill>
                  <a:srgbClr val="3B3C3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" name="Picture 3" descr="UT_logo_RGB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24" t="-7509" r="-4657" b="-14348"/>
          <a:stretch/>
        </p:blipFill>
        <p:spPr>
          <a:xfrm>
            <a:off x="3520440" y="4005072"/>
            <a:ext cx="2148840" cy="1517904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6330206"/>
            <a:ext cx="9144000" cy="527794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190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: Big Orange">
    <p:bg>
      <p:bgPr>
        <a:solidFill>
          <a:srgbClr val="FD6D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9892"/>
            <a:ext cx="8229600" cy="11430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78810" y="4021295"/>
            <a:ext cx="1986380" cy="1327108"/>
          </a:xfrm>
          <a:prstGeom prst="rect">
            <a:avLst/>
          </a:prstGeom>
        </p:spPr>
      </p:pic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2694275"/>
            <a:ext cx="6400800" cy="12236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57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: Bi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4661212"/>
            <a:ext cx="9144000" cy="2196788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215736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78810" y="5072195"/>
            <a:ext cx="1986380" cy="132710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0" y="396710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79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: Minimal Ident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25850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8162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330206"/>
            <a:ext cx="9144000" cy="527794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UT_logo_RIGHT_KNOCKOU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955" y="6441967"/>
            <a:ext cx="1410369" cy="31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44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: Your Custom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4950346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4950346" y="0"/>
            <a:ext cx="4193654" cy="6858000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50346" y="274637"/>
            <a:ext cx="4193654" cy="35464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1676" y="4313728"/>
            <a:ext cx="2390995" cy="158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35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: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yresJosh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18487" y="0"/>
            <a:ext cx="10370676" cy="6868412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4564442" y="0"/>
            <a:ext cx="4193654" cy="6858000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442" y="274637"/>
            <a:ext cx="4193654" cy="35464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27932" y="4313728"/>
            <a:ext cx="2390995" cy="158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9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: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lag2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3" r="5905"/>
          <a:stretch/>
        </p:blipFill>
        <p:spPr>
          <a:xfrm>
            <a:off x="0" y="0"/>
            <a:ext cx="9144000" cy="6879375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4564442" y="0"/>
            <a:ext cx="4193654" cy="6858000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27932" y="4313728"/>
            <a:ext cx="2390995" cy="1589757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64442" y="649288"/>
            <a:ext cx="4193654" cy="3160712"/>
          </a:xfrm>
        </p:spPr>
        <p:txBody>
          <a:bodyPr anchor="ctr">
            <a:norm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4899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B3C3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3B3C3E"/>
                </a:solidFill>
              </a:defRPr>
            </a:lvl1pPr>
            <a:lvl2pPr>
              <a:defRPr>
                <a:solidFill>
                  <a:srgbClr val="3B3C3E"/>
                </a:solidFill>
              </a:defRPr>
            </a:lvl2pPr>
            <a:lvl3pPr>
              <a:defRPr>
                <a:solidFill>
                  <a:srgbClr val="3B3C3E"/>
                </a:solidFill>
              </a:defRPr>
            </a:lvl3pPr>
            <a:lvl4pPr>
              <a:defRPr>
                <a:solidFill>
                  <a:srgbClr val="3B3C3E"/>
                </a:solidFill>
              </a:defRPr>
            </a:lvl4pPr>
            <a:lvl5pPr>
              <a:defRPr>
                <a:solidFill>
                  <a:srgbClr val="3B3C3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97863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5BA7003-00DC-104B-92AD-B7A90026C1F9}" type="datetimeFigureOut">
              <a:rPr lang="en-US" smtClean="0"/>
              <a:pPr/>
              <a:t>4/13/2015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55063" y="6356350"/>
            <a:ext cx="28956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50663" y="6356350"/>
            <a:ext cx="21336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051C7006-7120-F341-A188-F97DDD9130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777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 Text Block">
    <p:bg>
      <p:bgPr>
        <a:solidFill>
          <a:srgbClr val="FD6D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229555"/>
            <a:ext cx="8229600" cy="1143000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r>
              <a:rPr lang="en-US" dirty="0" smtClean="0"/>
              <a:t>“Click to edit Master title style”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7003-00DC-104B-92AD-B7A90026C1F9}" type="datetimeFigureOut">
              <a:rPr lang="en-US" smtClean="0"/>
              <a:pPr/>
              <a:t>4/13/2015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7006-7120-F341-A188-F97DDD9130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849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28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7003-00DC-104B-92AD-B7A90026C1F9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7006-7120-F341-A188-F97DDD913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366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Section Header">
    <p:bg>
      <p:bgPr>
        <a:solidFill>
          <a:srgbClr val="FD6D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7003-00DC-104B-92AD-B7A90026C1F9}" type="datetimeFigureOut">
              <a:rPr lang="en-US" smtClean="0"/>
              <a:pPr/>
              <a:t>4/13/2015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7006-7120-F341-A188-F97DDD9130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28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4744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7003-00DC-104B-92AD-B7A90026C1F9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7006-7120-F341-A188-F97DDD913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555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7003-00DC-104B-92AD-B7A90026C1F9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7006-7120-F341-A188-F97DDD913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154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7003-00DC-104B-92AD-B7A90026C1F9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7006-7120-F341-A188-F97DDD913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657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rge Photo with Overlai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579688"/>
            <a:ext cx="8229600" cy="1143000"/>
          </a:xfrm>
        </p:spPr>
        <p:txBody>
          <a:bodyPr>
            <a:normAutofit/>
          </a:bodyPr>
          <a:lstStyle>
            <a:lvl1pPr algn="ctr">
              <a:defRPr sz="4000" b="1" spc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7003-00DC-104B-92AD-B7A90026C1F9}" type="datetimeFigureOut">
              <a:rPr lang="en-US" smtClean="0"/>
              <a:pPr/>
              <a:t>4/13/2015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7006-7120-F341-A188-F97DDD9130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689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x Photo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009650" cy="365125"/>
          </a:xfrm>
          <a:prstGeom prst="rect">
            <a:avLst/>
          </a:prstGeom>
        </p:spPr>
        <p:txBody>
          <a:bodyPr/>
          <a:lstStyle/>
          <a:p>
            <a:fld id="{4B469F6A-6969-FD40-8D37-C59213B3D641}" type="datetimeFigureOut">
              <a:rPr lang="en-US" smtClean="0"/>
              <a:pPr/>
              <a:t>4/13/2015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95FC0D8-608D-084B-A5CE-4343663DF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3845269"/>
          </a:xfrm>
        </p:spPr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</p:sp>
      <p:sp>
        <p:nvSpPr>
          <p:cNvPr id="9" name="Picture Placeholder 4"/>
          <p:cNvSpPr>
            <a:spLocks noGrp="1"/>
          </p:cNvSpPr>
          <p:nvPr>
            <p:ph type="pic" idx="15"/>
          </p:nvPr>
        </p:nvSpPr>
        <p:spPr>
          <a:xfrm>
            <a:off x="4670424" y="228600"/>
            <a:ext cx="4240119" cy="3845269"/>
          </a:xfrm>
        </p:spPr>
      </p:sp>
      <p:sp>
        <p:nvSpPr>
          <p:cNvPr id="10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4670424" y="4175911"/>
            <a:ext cx="2057400" cy="2039112"/>
          </a:xfrm>
        </p:spPr>
      </p:sp>
      <p:sp>
        <p:nvSpPr>
          <p:cNvPr id="11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6853144" y="4175911"/>
            <a:ext cx="2057400" cy="2039112"/>
          </a:xfrm>
        </p:spPr>
      </p:sp>
    </p:spTree>
    <p:extLst>
      <p:ext uri="{BB962C8B-B14F-4D97-AF65-F5344CB8AC3E}">
        <p14:creationId xmlns:p14="http://schemas.microsoft.com/office/powerpoint/2010/main" val="2280981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>
                <a:solidFill>
                  <a:srgbClr val="3B3C3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algn="ctr">
              <a:buNone/>
              <a:defRPr sz="1400">
                <a:solidFill>
                  <a:srgbClr val="3B3C3E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009650" cy="365125"/>
          </a:xfrm>
          <a:prstGeom prst="rect">
            <a:avLst/>
          </a:prstGeom>
        </p:spPr>
        <p:txBody>
          <a:bodyPr/>
          <a:lstStyle/>
          <a:p>
            <a:fld id="{F5BA7003-00DC-104B-92AD-B7A90026C1F9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1C7006-7120-F341-A188-F97DDD913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973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009650" cy="365125"/>
          </a:xfrm>
          <a:prstGeom prst="rect">
            <a:avLst/>
          </a:prstGeom>
        </p:spPr>
        <p:txBody>
          <a:bodyPr/>
          <a:lstStyle/>
          <a:p>
            <a:fld id="{4B469F6A-6969-FD40-8D37-C59213B3D641}" type="datetimeFigureOut">
              <a:rPr lang="en-US" smtClean="0"/>
              <a:pPr/>
              <a:t>4/13/2015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95FC0D8-608D-084B-A5CE-4343663DF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411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 with Overlai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579688"/>
            <a:ext cx="8229600" cy="1143000"/>
          </a:xfrm>
        </p:spPr>
        <p:txBody>
          <a:bodyPr>
            <a:normAutofit/>
          </a:bodyPr>
          <a:lstStyle>
            <a:lvl1pPr algn="ctr">
              <a:defRPr sz="4000" b="1" spc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7003-00DC-104B-92AD-B7A90026C1F9}" type="datetimeFigureOut">
              <a:rPr lang="en-US" smtClean="0"/>
              <a:pPr/>
              <a:t>4/13/2015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7006-7120-F341-A188-F97DDD9130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17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hoto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009650" cy="365125"/>
          </a:xfrm>
          <a:prstGeom prst="rect">
            <a:avLst/>
          </a:prstGeom>
        </p:spPr>
        <p:txBody>
          <a:bodyPr/>
          <a:lstStyle/>
          <a:p>
            <a:fld id="{4B469F6A-6969-FD40-8D37-C59213B3D641}" type="datetimeFigureOut">
              <a:rPr lang="en-US" smtClean="0"/>
              <a:pPr/>
              <a:t>4/13/2015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95FC0D8-608D-084B-A5CE-4343663DF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3845269"/>
          </a:xfrm>
        </p:spPr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990444" y="751925"/>
            <a:ext cx="3799498" cy="1588926"/>
          </a:xfrm>
        </p:spPr>
        <p:txBody>
          <a:bodyPr anchor="b"/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990444" y="2340851"/>
            <a:ext cx="3799498" cy="3869666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0753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Photo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009650" cy="365125"/>
          </a:xfrm>
          <a:prstGeom prst="rect">
            <a:avLst/>
          </a:prstGeom>
        </p:spPr>
        <p:txBody>
          <a:bodyPr/>
          <a:lstStyle/>
          <a:p>
            <a:fld id="{4B469F6A-6969-FD40-8D37-C59213B3D641}" type="datetimeFigureOut">
              <a:rPr lang="en-US" smtClean="0"/>
              <a:pPr/>
              <a:t>4/13/2015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95FC0D8-608D-084B-A5CE-4343663DF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3845269"/>
          </a:xfrm>
        </p:spPr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</p:sp>
      <p:sp>
        <p:nvSpPr>
          <p:cNvPr id="9" name="Picture Placeholder 4"/>
          <p:cNvSpPr>
            <a:spLocks noGrp="1"/>
          </p:cNvSpPr>
          <p:nvPr>
            <p:ph type="pic" idx="15"/>
          </p:nvPr>
        </p:nvSpPr>
        <p:spPr>
          <a:xfrm>
            <a:off x="4670424" y="228600"/>
            <a:ext cx="4240119" cy="3845269"/>
          </a:xfrm>
        </p:spPr>
      </p:sp>
      <p:sp>
        <p:nvSpPr>
          <p:cNvPr id="10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4670424" y="4175911"/>
            <a:ext cx="2057400" cy="2039112"/>
          </a:xfrm>
        </p:spPr>
      </p:sp>
      <p:sp>
        <p:nvSpPr>
          <p:cNvPr id="11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6853144" y="4175911"/>
            <a:ext cx="2057400" cy="2039112"/>
          </a:xfrm>
        </p:spPr>
      </p:sp>
    </p:spTree>
    <p:extLst>
      <p:ext uri="{BB962C8B-B14F-4D97-AF65-F5344CB8AC3E}">
        <p14:creationId xmlns:p14="http://schemas.microsoft.com/office/powerpoint/2010/main" val="158947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89535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016D1E-C240-F54C-B964-4E8AE0DA4492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46A90C-EDD6-534A-836B-F35EA6B6A50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3"/>
          </p:nvPr>
        </p:nvSpPr>
        <p:spPr>
          <a:xfrm>
            <a:off x="685800" y="1130300"/>
            <a:ext cx="7772400" cy="5035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1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3.emf"/><Relationship Id="rId5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142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64" r:id="rId2"/>
    <p:sldLayoutId id="2147483661" r:id="rId3"/>
    <p:sldLayoutId id="2147483649" r:id="rId4"/>
    <p:sldLayoutId id="2147483700" r:id="rId5"/>
    <p:sldLayoutId id="2147483663" r:id="rId6"/>
    <p:sldLayoutId id="2147483696" r:id="rId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3B3C3E"/>
          </a:solidFill>
          <a:latin typeface="Arial"/>
          <a:ea typeface="+mj-ea"/>
          <a:cs typeface="Arial"/>
        </a:defRPr>
      </a:lvl1pPr>
    </p:titleStyle>
    <p:bodyStyle>
      <a:lvl1pPr marL="0" indent="0" algn="ctr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rgbClr val="77797C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3B3C3E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3B3C3E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3B3C3E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3B3C3E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30206"/>
            <a:ext cx="9144000" cy="527794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106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5BA7003-00DC-104B-92AD-B7A90026C1F9}" type="datetimeFigureOut">
              <a:rPr lang="en-US" smtClean="0"/>
              <a:pPr/>
              <a:t>4/13/2015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7809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67371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051C7006-7120-F341-A188-F97DDD91308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UT_logo_RIGHT_KNOCKOUT.eps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048" y="6441967"/>
            <a:ext cx="1410369" cy="31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319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91" r:id="rId2"/>
    <p:sldLayoutId id="2147483670" r:id="rId3"/>
    <p:sldLayoutId id="2147483701" r:id="rId4"/>
    <p:sldLayoutId id="2147483671" r:id="rId5"/>
    <p:sldLayoutId id="2147483672" r:id="rId6"/>
    <p:sldLayoutId id="2147483674" r:id="rId7"/>
    <p:sldLayoutId id="2147483703" r:id="rId8"/>
    <p:sldLayoutId id="2147483704" r:id="rId9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3B3C3E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3B3C3E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rgbClr val="3B3C3E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3B3C3E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3B3C3E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3B3C3E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30206"/>
            <a:ext cx="9144000" cy="527794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106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5BA7003-00DC-104B-92AD-B7A90026C1F9}" type="datetimeFigureOut">
              <a:rPr lang="en-US" smtClean="0"/>
              <a:pPr/>
              <a:t>4/13/2015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7809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67371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051C7006-7120-F341-A188-F97DDD91308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 descr="UT_logo_RIGHT_KNOCKOUT.eps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624" y="6441967"/>
            <a:ext cx="1410369" cy="31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07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93" r:id="rId2"/>
    <p:sldLayoutId id="2147483699" r:id="rId3"/>
    <p:sldLayoutId id="2147483694" r:id="rId4"/>
    <p:sldLayoutId id="2147483695" r:id="rId5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3B3C3E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3B3C3E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rgbClr val="3B3C3E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3B3C3E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3B3C3E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3B3C3E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330206"/>
            <a:ext cx="9144000" cy="527794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106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5BA7003-00DC-104B-92AD-B7A90026C1F9}" type="datetimeFigureOut">
              <a:rPr lang="en-US" smtClean="0"/>
              <a:pPr/>
              <a:t>4/13/2015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7809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67371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051C7006-7120-F341-A188-F97DDD91308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UT_logo_RIGHT_KNOCKOU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624" y="6441967"/>
            <a:ext cx="1410369" cy="31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28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3B3C3E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3B3C3E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rgbClr val="3B3C3E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3B3C3E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3B3C3E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3B3C3E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tn.gov/thec/complete_college_tn/ccta_files/ccta/Pub%20Chap%203%20-%201st%20Ex%20Sess.PDF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ew.georgetown.edu/wp-content/uploads/HardTimes2015-Report.pdf" TargetMode="External"/><Relationship Id="rId2" Type="http://schemas.openxmlformats.org/officeDocument/2006/relationships/hyperlink" Target="http://www.bls.gov/news.release/pdf/empsit.pdf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cew.georgetown.edu/wp-content/uploads/HardTimes2015-Report.pdf" TargetMode="Externa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5" Type="http://schemas.openxmlformats.org/officeDocument/2006/relationships/comments" Target="../comments/comment1.xml"/><Relationship Id="rId4" Type="http://schemas.openxmlformats.org/officeDocument/2006/relationships/hyperlink" Target="https://www.rsvplaw.com/blog/employers-want-my-social-network-passwords-is-that-legal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37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jp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Helping Grads Get Jobs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Practical tips for managers on fulfilling the Complete College Tennessee Act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2955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/>
              <a:t>Why is this important?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7730" y="1714500"/>
            <a:ext cx="4642616" cy="4353304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/>
              <a:t>Complete College Tennessee Act </a:t>
            </a:r>
            <a:r>
              <a:rPr lang="en-US" dirty="0" smtClean="0"/>
              <a:t>requirement.</a:t>
            </a:r>
            <a:endParaRPr lang="en-US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Help our students recover faster from The Great </a:t>
            </a:r>
            <a:r>
              <a:rPr lang="en-US" dirty="0" smtClean="0"/>
              <a:t>Recession.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14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8406" y="227536"/>
            <a:ext cx="3799498" cy="113847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Complete College </a:t>
            </a:r>
            <a:br>
              <a:rPr lang="en-US" sz="3200" dirty="0" smtClean="0"/>
            </a:br>
            <a:r>
              <a:rPr lang="en-US" sz="3200" dirty="0" smtClean="0"/>
              <a:t>Tennessee Act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349578" y="420129"/>
            <a:ext cx="4660237" cy="5436331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/>
              <a:t>Goals: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Address the state’s research, economic and workforce development needs.</a:t>
            </a:r>
            <a:br>
              <a:rPr lang="en-US" sz="2000" dirty="0" smtClean="0"/>
            </a:br>
            <a:endParaRPr lang="en-US" sz="20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Foster economic growth by increasing STEM doctoral students at UT and other universities.</a:t>
            </a:r>
            <a:br>
              <a:rPr lang="en-US" sz="2000" dirty="0" smtClean="0"/>
            </a:br>
            <a:endParaRPr lang="en-US" sz="20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Accelerate state’s economic and workforce development in energy sciences and engineering.</a:t>
            </a:r>
            <a:br>
              <a:rPr lang="en-US" sz="2000" dirty="0" smtClean="0"/>
            </a:br>
            <a:endParaRPr lang="en-US" sz="20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Support development of clean energy technologies and jobs in TN.</a:t>
            </a:r>
          </a:p>
          <a:p>
            <a:pPr algn="l"/>
            <a:endParaRPr lang="en-US" sz="2000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37" y="1958671"/>
            <a:ext cx="3628836" cy="2188937"/>
          </a:xfrm>
          <a:prstGeom prst="rect">
            <a:avLst/>
          </a:prstGeom>
          <a:ln>
            <a:noFill/>
          </a:ln>
          <a:effectLst>
            <a:outerShdw blurRad="292100" dist="139700" dir="72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96716" y="6151313"/>
            <a:ext cx="54473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Source: </a:t>
            </a:r>
            <a:r>
              <a:rPr lang="en-US" sz="800" dirty="0" smtClean="0">
                <a:hlinkClick r:id="rId3"/>
              </a:rPr>
              <a:t>http</a:t>
            </a:r>
            <a:r>
              <a:rPr lang="en-US" sz="800" dirty="0">
                <a:hlinkClick r:id="rId3"/>
              </a:rPr>
              <a:t>://tn.gov/thec/complete_college_tn/ccta_files/ccta/Pub%20Chap%203%20-%</a:t>
            </a:r>
            <a:r>
              <a:rPr lang="en-US" sz="800" dirty="0" smtClean="0">
                <a:hlinkClick r:id="rId3"/>
              </a:rPr>
              <a:t>201st%20Ex%20Sess.PDF</a:t>
            </a:r>
            <a:r>
              <a:rPr lang="en-US" sz="800" dirty="0" smtClean="0"/>
              <a:t>, </a:t>
            </a:r>
            <a:r>
              <a:rPr lang="en-US" sz="800" dirty="0" err="1" smtClean="0"/>
              <a:t>pg</a:t>
            </a:r>
            <a:r>
              <a:rPr lang="en-US" sz="800" dirty="0" smtClean="0"/>
              <a:t> 1, 6-7  </a:t>
            </a:r>
            <a:endParaRPr lang="en-US" sz="800" dirty="0"/>
          </a:p>
        </p:txBody>
      </p:sp>
      <p:sp>
        <p:nvSpPr>
          <p:cNvPr id="4" name="Rectangle 3"/>
          <p:cNvSpPr/>
          <p:nvPr/>
        </p:nvSpPr>
        <p:spPr>
          <a:xfrm>
            <a:off x="408406" y="4998814"/>
            <a:ext cx="3941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Note</a:t>
            </a:r>
            <a:r>
              <a:rPr lang="en-US" dirty="0"/>
              <a:t>: “Job Placements” are part of community college outcomes formula.</a:t>
            </a:r>
          </a:p>
        </p:txBody>
      </p:sp>
    </p:spTree>
    <p:extLst>
      <p:ext uri="{BB962C8B-B14F-4D97-AF65-F5344CB8AC3E}">
        <p14:creationId xmlns:p14="http://schemas.microsoft.com/office/powerpoint/2010/main" val="73195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Unemployment is down, isn’t it?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014948"/>
            <a:ext cx="8745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Source</a:t>
            </a:r>
            <a:r>
              <a:rPr lang="en-US" sz="800" dirty="0"/>
              <a:t>: Bureau of Labor Statistics News Release March 6, </a:t>
            </a:r>
            <a:r>
              <a:rPr lang="en-US" sz="800" dirty="0" smtClean="0"/>
              <a:t>2015 </a:t>
            </a:r>
            <a:r>
              <a:rPr lang="en-US" sz="800" dirty="0" smtClean="0">
                <a:hlinkClick r:id="rId2"/>
              </a:rPr>
              <a:t>http</a:t>
            </a:r>
            <a:r>
              <a:rPr lang="en-US" sz="800" dirty="0">
                <a:hlinkClick r:id="rId2"/>
              </a:rPr>
              <a:t>://www.bls.gov/news.release/pdf/empsit.pdf</a:t>
            </a:r>
            <a:r>
              <a:rPr lang="en-US" sz="800" dirty="0"/>
              <a:t>  </a:t>
            </a:r>
            <a:endParaRPr lang="en-US" sz="800" dirty="0" smtClean="0"/>
          </a:p>
          <a:p>
            <a:r>
              <a:rPr lang="en-US" sz="800" dirty="0" smtClean="0"/>
              <a:t>Source: “Hard Times to Better Times,” Georgetown University, Center on Education and </a:t>
            </a:r>
            <a:r>
              <a:rPr lang="en-US" sz="800" dirty="0"/>
              <a:t>the Workforce, 2015 </a:t>
            </a:r>
            <a:r>
              <a:rPr lang="en-US" sz="800" dirty="0" smtClean="0"/>
              <a:t>report, pg. 8</a:t>
            </a:r>
            <a:r>
              <a:rPr lang="en-US" sz="800" dirty="0"/>
              <a:t> </a:t>
            </a:r>
            <a:r>
              <a:rPr lang="en-US" sz="800" dirty="0" smtClean="0">
                <a:hlinkClick r:id="rId3"/>
              </a:rPr>
              <a:t>https</a:t>
            </a:r>
            <a:r>
              <a:rPr lang="en-US" sz="800" dirty="0">
                <a:hlinkClick r:id="rId3"/>
              </a:rPr>
              <a:t>://</a:t>
            </a:r>
            <a:r>
              <a:rPr lang="en-US" sz="800" dirty="0" smtClean="0">
                <a:hlinkClick r:id="rId3"/>
              </a:rPr>
              <a:t>cew.georgetown.edu/wp-content/uploads/HardTimes2015-Report.pdf</a:t>
            </a:r>
            <a:r>
              <a:rPr lang="en-US" sz="800" dirty="0" smtClean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9224" y="1441120"/>
            <a:ext cx="7450183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 2015:</a:t>
            </a: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Unemployment Rate for nation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Total for people 16 years and over: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6.7%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Total for Bachelor’s degree and higher: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3.4%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Unemployment Rate for recent college grads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People 22-26 years old: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7.5%</a:t>
            </a:r>
          </a:p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438" y="174091"/>
            <a:ext cx="1862992" cy="124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41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8698" y="6154828"/>
            <a:ext cx="85353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From “Hard Times to Better Times,” Georgetown University, Center on Education and the Workforce, 2015 report, </a:t>
            </a:r>
            <a:r>
              <a:rPr lang="en-US" sz="800" dirty="0" err="1" smtClean="0"/>
              <a:t>pg</a:t>
            </a:r>
            <a:r>
              <a:rPr lang="en-US" sz="800" dirty="0" smtClean="0"/>
              <a:t> 5 </a:t>
            </a:r>
            <a:r>
              <a:rPr lang="en-US" sz="800" dirty="0" smtClean="0">
                <a:hlinkClick r:id="rId2"/>
              </a:rPr>
              <a:t>https</a:t>
            </a:r>
            <a:r>
              <a:rPr lang="en-US" sz="800" dirty="0">
                <a:hlinkClick r:id="rId2"/>
              </a:rPr>
              <a:t>://cew.georgetown.edu/wp-content/uploads/HardTimes2015-Report.pdf</a:t>
            </a:r>
            <a:r>
              <a:rPr lang="en-US" sz="800" dirty="0"/>
              <a:t>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139514" y="2257193"/>
            <a:ext cx="4817743" cy="280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“A </a:t>
            </a:r>
            <a:r>
              <a:rPr lang="en-US" sz="2400" dirty="0"/>
              <a:t>full recovery in the employment of college graduates, especially at the Bachelor’s degree level, may be as far off as 2017 and a full recovery in earnings may take longer</a:t>
            </a:r>
            <a:r>
              <a:rPr lang="en-US" sz="2400" dirty="0" smtClean="0"/>
              <a:t>.”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90" y="758984"/>
            <a:ext cx="3584439" cy="444321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85503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Why not just send them to Career Services?</a:t>
            </a:r>
            <a:endParaRPr lang="en-US" sz="3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6120" y="1754660"/>
            <a:ext cx="7920680" cy="437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We do that too, but….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Have familiarity with specifics on the student job.</a:t>
            </a:r>
          </a:p>
          <a:p>
            <a:r>
              <a:rPr lang="en-US" sz="2400" dirty="0" smtClean="0"/>
              <a:t>Offer more than just resume help.</a:t>
            </a:r>
          </a:p>
          <a:p>
            <a:r>
              <a:rPr lang="en-US" sz="2400" dirty="0" smtClean="0"/>
              <a:t>Are planting the idea for them to be a resource for future students.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074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we help?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93773" y="3654505"/>
            <a:ext cx="47611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Be an active networking resource.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Teach job searching skills.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437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0346" y="0"/>
            <a:ext cx="4193654" cy="35464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Be an active networking resource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5275" y="1627738"/>
            <a:ext cx="4795071" cy="4081763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Encourage students to connect with you on </a:t>
            </a:r>
            <a:r>
              <a:rPr lang="en-US" dirty="0" smtClean="0"/>
              <a:t>LinkedIn.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Create private networking groups.</a:t>
            </a:r>
            <a:r>
              <a:rPr lang="en-US" sz="2300" dirty="0" smtClean="0"/>
              <a:t/>
            </a:r>
            <a:br>
              <a:rPr lang="en-US" sz="2300" dirty="0" smtClean="0"/>
            </a:b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25139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Why connect on LinkedIn?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9622" y="2125362"/>
            <a:ext cx="7747686" cy="400080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You become a hub.</a:t>
            </a:r>
          </a:p>
          <a:p>
            <a:r>
              <a:rPr lang="en-US" sz="2400" dirty="0" smtClean="0"/>
              <a:t>Gives current students a natural introduction to former students who are now in their field.</a:t>
            </a:r>
          </a:p>
          <a:p>
            <a:r>
              <a:rPr lang="en-US" sz="2400" dirty="0" smtClean="0"/>
              <a:t>Easy way for students to begin networking.</a:t>
            </a:r>
          </a:p>
          <a:p>
            <a:r>
              <a:rPr lang="en-US" sz="2400" dirty="0" smtClean="0"/>
              <a:t>Easy way to keep track when students ask for references after graduation.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6279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34184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Be an active networking resource: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000" dirty="0" smtClean="0"/>
              <a:t>Create private social media groups</a:t>
            </a:r>
            <a:endParaRPr lang="en-US" sz="2000" dirty="0"/>
          </a:p>
        </p:txBody>
      </p:sp>
      <p:sp>
        <p:nvSpPr>
          <p:cNvPr id="4" name="Text Placeholder 6"/>
          <p:cNvSpPr txBox="1">
            <a:spLocks/>
          </p:cNvSpPr>
          <p:nvPr/>
        </p:nvSpPr>
        <p:spPr>
          <a:xfrm>
            <a:off x="1401072" y="2300789"/>
            <a:ext cx="1287380" cy="639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/>
              <a:t>LinkedIn</a:t>
            </a:r>
            <a:endParaRPr lang="en-US" sz="2400" dirty="0"/>
          </a:p>
        </p:txBody>
      </p:sp>
      <p:sp>
        <p:nvSpPr>
          <p:cNvPr id="5" name="Content Placeholder 7"/>
          <p:cNvSpPr>
            <a:spLocks noGrp="1"/>
          </p:cNvSpPr>
          <p:nvPr>
            <p:ph sz="half" idx="4294967295"/>
          </p:nvPr>
        </p:nvSpPr>
        <p:spPr>
          <a:xfrm>
            <a:off x="318189" y="3079083"/>
            <a:ext cx="3919703" cy="222445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000" dirty="0" smtClean="0"/>
              <a:t>Gives current/former students a natural </a:t>
            </a:r>
            <a:r>
              <a:rPr lang="en-US" sz="2000" dirty="0" smtClean="0"/>
              <a:t>connection.</a:t>
            </a:r>
            <a:endParaRPr lang="en-US" sz="2000" dirty="0" smtClean="0"/>
          </a:p>
          <a:p>
            <a:r>
              <a:rPr lang="en-US" sz="2000" dirty="0" smtClean="0"/>
              <a:t>Info for references and background </a:t>
            </a:r>
            <a:r>
              <a:rPr lang="en-US" sz="2000" dirty="0" smtClean="0"/>
              <a:t>checks.</a:t>
            </a:r>
            <a:endParaRPr lang="en-US" sz="2000" dirty="0" smtClean="0"/>
          </a:p>
          <a:p>
            <a:r>
              <a:rPr lang="en-US" sz="2000" dirty="0" smtClean="0"/>
              <a:t>Place to post helpful articles or job </a:t>
            </a:r>
            <a:r>
              <a:rPr lang="en-US" sz="2000" dirty="0" smtClean="0"/>
              <a:t>postings.</a:t>
            </a:r>
            <a:endParaRPr lang="en-US" sz="2000" dirty="0" smtClean="0"/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5612684" y="2219481"/>
            <a:ext cx="1415846" cy="63976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/>
              <a:t>Facebook</a:t>
            </a:r>
            <a:endParaRPr lang="en-US" sz="2400" dirty="0"/>
          </a:p>
        </p:txBody>
      </p:sp>
      <p:sp>
        <p:nvSpPr>
          <p:cNvPr id="7" name="Content Placeholder 9"/>
          <p:cNvSpPr>
            <a:spLocks noGrp="1"/>
          </p:cNvSpPr>
          <p:nvPr>
            <p:ph sz="quarter" idx="4294967295"/>
          </p:nvPr>
        </p:nvSpPr>
        <p:spPr>
          <a:xfrm>
            <a:off x="4756885" y="3079083"/>
            <a:ext cx="4007626" cy="222445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000" dirty="0" smtClean="0"/>
              <a:t>University announcements relevant to current/former </a:t>
            </a:r>
            <a:r>
              <a:rPr lang="en-US" sz="2000" dirty="0" smtClean="0"/>
              <a:t>students.</a:t>
            </a:r>
            <a:endParaRPr lang="en-US" sz="2000" dirty="0" smtClean="0"/>
          </a:p>
          <a:p>
            <a:r>
              <a:rPr lang="en-US" sz="2000" dirty="0" smtClean="0"/>
              <a:t>Way for students to keep in touch if not on </a:t>
            </a:r>
            <a:r>
              <a:rPr lang="en-US" sz="2000" dirty="0" smtClean="0"/>
              <a:t>LinkedIn.</a:t>
            </a:r>
            <a:endParaRPr lang="en-US" sz="2000" dirty="0" smtClean="0"/>
          </a:p>
          <a:p>
            <a:r>
              <a:rPr lang="en-US" sz="2000" dirty="0"/>
              <a:t>Fun things we’re </a:t>
            </a:r>
            <a:r>
              <a:rPr lang="en-US" sz="2000" dirty="0" smtClean="0"/>
              <a:t>doing.</a:t>
            </a:r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197" y="2127143"/>
            <a:ext cx="827203" cy="8244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125540"/>
            <a:ext cx="824599" cy="815011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4497388" y="1671040"/>
            <a:ext cx="0" cy="42602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135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Teach job searching skills.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325315" y="1890347"/>
            <a:ext cx="4317023" cy="2927838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Personal brands</a:t>
            </a:r>
            <a:br>
              <a:rPr lang="en-US" dirty="0" smtClean="0"/>
            </a:br>
            <a:endParaRPr lang="en-US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Resume tips</a:t>
            </a:r>
            <a:br>
              <a:rPr lang="en-US" dirty="0" smtClean="0"/>
            </a:br>
            <a:endParaRPr lang="en-US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/>
              <a:t>Reference letters</a:t>
            </a:r>
          </a:p>
        </p:txBody>
      </p:sp>
    </p:spTree>
    <p:extLst>
      <p:ext uri="{BB962C8B-B14F-4D97-AF65-F5344CB8AC3E}">
        <p14:creationId xmlns:p14="http://schemas.microsoft.com/office/powerpoint/2010/main" val="410711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Creating a personal brand: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3631"/>
            <a:ext cx="7851531" cy="211015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Have </a:t>
            </a:r>
            <a:r>
              <a:rPr lang="en-US" sz="2000" dirty="0"/>
              <a:t>a version of the branding statement </a:t>
            </a:r>
            <a:r>
              <a:rPr lang="en-US" sz="2000" dirty="0" smtClean="0"/>
              <a:t>for their “</a:t>
            </a:r>
            <a:r>
              <a:rPr lang="en-US" sz="2000" dirty="0"/>
              <a:t>elevator pitch”</a:t>
            </a:r>
          </a:p>
          <a:p>
            <a:r>
              <a:rPr lang="en-US" sz="2000" dirty="0"/>
              <a:t>Support </a:t>
            </a:r>
            <a:r>
              <a:rPr lang="en-US" sz="2000" dirty="0" smtClean="0"/>
              <a:t>the brand </a:t>
            </a:r>
            <a:r>
              <a:rPr lang="en-US" sz="2000" dirty="0"/>
              <a:t>by what </a:t>
            </a:r>
            <a:r>
              <a:rPr lang="en-US" sz="2000" dirty="0" smtClean="0"/>
              <a:t>they </a:t>
            </a:r>
            <a:r>
              <a:rPr lang="en-US" sz="2000" dirty="0"/>
              <a:t>post </a:t>
            </a:r>
            <a:r>
              <a:rPr lang="en-US" sz="2000" dirty="0" smtClean="0"/>
              <a:t>online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276" y="3304251"/>
            <a:ext cx="2857377" cy="195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80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Creating a personal brand: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87856" y="2182156"/>
            <a:ext cx="5574490" cy="2378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Have students ask themselves these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/>
              <a:t>Who are you?</a:t>
            </a:r>
          </a:p>
          <a:p>
            <a:r>
              <a:rPr lang="en-US" sz="2000" dirty="0"/>
              <a:t>What can you do for the company?</a:t>
            </a:r>
          </a:p>
          <a:p>
            <a:r>
              <a:rPr lang="en-US" sz="2000" dirty="0"/>
              <a:t>What job are you looking for?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945" y="2770881"/>
            <a:ext cx="2333456" cy="159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66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Resume tips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60685"/>
            <a:ext cx="2971800" cy="334107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Do workshops with your students on writing resumes.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Have a good job description on the web as a resource.</a:t>
            </a:r>
            <a:endParaRPr lang="en-US" sz="2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569" y="378068"/>
            <a:ext cx="5481793" cy="5686867"/>
          </a:xfrm>
          <a:prstGeom prst="rect">
            <a:avLst/>
          </a:prstGeom>
          <a:ln>
            <a:noFill/>
          </a:ln>
          <a:effectLst>
            <a:outerShdw blurRad="254000" dist="50800" dir="24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180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Reference letters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0378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+mn-lt"/>
              </a:rPr>
              <a:t>For Students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Give information on the job you’re applying for.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Give plenty of time for your reference to write a letter.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On forms, fill out your information; make it easy on your reference.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6462" y="1600200"/>
            <a:ext cx="388033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+mn-lt"/>
              </a:rPr>
              <a:t>For Managers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Give written positive feedback so you both can refer to it later.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Include good </a:t>
            </a:r>
            <a:r>
              <a:rPr lang="en-US" sz="2000" dirty="0" smtClean="0"/>
              <a:t>qualities and accomplishments in </a:t>
            </a:r>
            <a:r>
              <a:rPr lang="en-US" sz="2000" dirty="0" smtClean="0"/>
              <a:t>your student employee database for future reference letters</a:t>
            </a:r>
            <a:r>
              <a:rPr lang="en-US" sz="2000" dirty="0" smtClean="0"/>
              <a:t>.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Stay in contact on LinkedIn.</a:t>
            </a:r>
            <a:endParaRPr lang="en-US" sz="20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360985" y="1600200"/>
            <a:ext cx="17584" cy="43961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68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Teach responsible social media use: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593125"/>
            <a:ext cx="4839135" cy="5884947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Legal </a:t>
            </a:r>
            <a:r>
              <a:rPr lang="en-US" sz="2800" dirty="0" smtClean="0"/>
              <a:t>rights</a:t>
            </a:r>
            <a:br>
              <a:rPr lang="en-US" sz="2800" dirty="0" smtClean="0"/>
            </a:br>
            <a:endParaRPr lang="en-US" sz="2800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Creating a LinkedIn presence</a:t>
            </a:r>
            <a:br>
              <a:rPr lang="en-US" sz="2800" dirty="0" smtClean="0"/>
            </a:br>
            <a:endParaRPr lang="en-US" sz="2800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Posting appropriate </a:t>
            </a:r>
            <a:r>
              <a:rPr lang="en-US" sz="2800" dirty="0" smtClean="0"/>
              <a:t>content</a:t>
            </a:r>
            <a:br>
              <a:rPr lang="en-US" sz="2800" dirty="0" smtClean="0"/>
            </a:br>
            <a:endParaRPr lang="en-US" sz="2800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Networking using social media </a:t>
            </a:r>
            <a:r>
              <a:rPr lang="en-US" sz="2800" dirty="0" smtClean="0"/>
              <a:t>sites</a:t>
            </a:r>
            <a:br>
              <a:rPr lang="en-US" sz="2800" dirty="0" smtClean="0"/>
            </a:br>
            <a:endParaRPr lang="en-US" sz="2800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Reputable job search sites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045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81" b="-7593"/>
          <a:stretch/>
        </p:blipFill>
        <p:spPr>
          <a:xfrm>
            <a:off x="-16934" y="571500"/>
            <a:ext cx="9160933" cy="68707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95" y="6603024"/>
            <a:ext cx="5259976" cy="254976"/>
          </a:xfrm>
        </p:spPr>
        <p:txBody>
          <a:bodyPr>
            <a:noAutofit/>
          </a:bodyPr>
          <a:lstStyle/>
          <a:p>
            <a:pPr algn="l"/>
            <a:r>
              <a:rPr lang="en-US" sz="800" dirty="0" smtClean="0">
                <a:solidFill>
                  <a:schemeClr val="tx1"/>
                </a:solidFill>
              </a:rPr>
              <a:t>Sources: </a:t>
            </a:r>
            <a:r>
              <a:rPr lang="en-US" sz="800" dirty="0">
                <a:solidFill>
                  <a:schemeClr val="tx1"/>
                </a:solidFill>
                <a:hlinkClick r:id="rId4"/>
              </a:rPr>
              <a:t>https://www.rsvplaw.com/blog/employers-want-my-social-network-passwords-is-that-legal</a:t>
            </a:r>
            <a:r>
              <a:rPr lang="en-US" sz="800" dirty="0" smtClean="0">
                <a:solidFill>
                  <a:schemeClr val="tx1"/>
                </a:solidFill>
                <a:hlinkClick r:id="rId4"/>
              </a:rPr>
              <a:t>/</a:t>
            </a:r>
            <a:r>
              <a:rPr lang="en-US" sz="800" dirty="0" smtClean="0">
                <a:solidFill>
                  <a:schemeClr val="tx1"/>
                </a:solidFill>
              </a:rPr>
              <a:t> 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-13275"/>
            <a:ext cx="25058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Legal rights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52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Responsible social media use: </a:t>
            </a:r>
            <a:br>
              <a:rPr lang="en-US" sz="3200" dirty="0" smtClean="0"/>
            </a:br>
            <a:r>
              <a:rPr lang="en-US" sz="2000" dirty="0" smtClean="0"/>
              <a:t>Creating a LinkedIn Presence </a:t>
            </a: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07743" y="2393844"/>
            <a:ext cx="3597770" cy="253958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Keep info current</a:t>
            </a:r>
          </a:p>
          <a:p>
            <a:r>
              <a:rPr lang="en-US" sz="2400" dirty="0" smtClean="0"/>
              <a:t>Link to papers, blogs, and Twitter</a:t>
            </a:r>
          </a:p>
          <a:p>
            <a:r>
              <a:rPr lang="en-US" sz="2400" dirty="0" smtClean="0"/>
              <a:t>Join groups and participate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071" y="1850016"/>
            <a:ext cx="1538956" cy="15389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677" y="1850016"/>
            <a:ext cx="1538956" cy="153895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785235" y="3360600"/>
            <a:ext cx="1014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Shelitha</a:t>
            </a:r>
            <a:r>
              <a:rPr lang="en-US" sz="1000" dirty="0" smtClean="0"/>
              <a:t> Ferraro</a:t>
            </a:r>
            <a:endParaRPr 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4545115" y="3335653"/>
            <a:ext cx="10727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Brandon Irby</a:t>
            </a:r>
            <a:endParaRPr lang="en-US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4545115" y="1510108"/>
            <a:ext cx="44092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Professional looking and flattering photo</a:t>
            </a:r>
            <a:endParaRPr lang="en-US" dirty="0"/>
          </a:p>
          <a:p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374" y="1850016"/>
            <a:ext cx="1538956" cy="15389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126868" y="3335652"/>
            <a:ext cx="13074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Nocona Canady-Flatt</a:t>
            </a:r>
            <a:endParaRPr lang="en-US" sz="1000" dirty="0"/>
          </a:p>
        </p:txBody>
      </p:sp>
      <p:sp>
        <p:nvSpPr>
          <p:cNvPr id="18" name="TextBox 17"/>
          <p:cNvSpPr txBox="1"/>
          <p:nvPr/>
        </p:nvSpPr>
        <p:spPr>
          <a:xfrm>
            <a:off x="3918702" y="3821350"/>
            <a:ext cx="5223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No: </a:t>
            </a:r>
            <a:r>
              <a:rPr lang="en-US" dirty="0" smtClean="0"/>
              <a:t>Unflattering, unfinished, </a:t>
            </a:r>
            <a:r>
              <a:rPr lang="en-US" dirty="0" smtClean="0"/>
              <a:t>or oddly cropped photos</a:t>
            </a:r>
            <a:endParaRPr lang="en-US" dirty="0"/>
          </a:p>
          <a:p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643" y="4156530"/>
            <a:ext cx="1416823" cy="1537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677" y="4156530"/>
            <a:ext cx="1538956" cy="153895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374" y="4156530"/>
            <a:ext cx="1553805" cy="155380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283072" y="5710335"/>
            <a:ext cx="1365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I leave things undone</a:t>
            </a:r>
            <a:endParaRPr lang="en-US" sz="1000" dirty="0"/>
          </a:p>
        </p:txBody>
      </p:sp>
      <p:sp>
        <p:nvSpPr>
          <p:cNvPr id="24" name="TextBox 23"/>
          <p:cNvSpPr txBox="1"/>
          <p:nvPr/>
        </p:nvSpPr>
        <p:spPr>
          <a:xfrm>
            <a:off x="5822027" y="5695486"/>
            <a:ext cx="1662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I only dress up for weddings</a:t>
            </a:r>
            <a:endParaRPr lang="en-US" sz="1000" dirty="0"/>
          </a:p>
        </p:txBody>
      </p:sp>
      <p:sp>
        <p:nvSpPr>
          <p:cNvPr id="25" name="TextBox 24"/>
          <p:cNvSpPr txBox="1"/>
          <p:nvPr/>
        </p:nvSpPr>
        <p:spPr>
          <a:xfrm>
            <a:off x="7658508" y="5693593"/>
            <a:ext cx="14277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I am not a real person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3573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4488" y="61743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Responsible social media use: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Posting appropriate </a:t>
            </a:r>
            <a:r>
              <a:rPr lang="en-US" sz="2000" dirty="0" smtClean="0"/>
              <a:t>content on other sites</a:t>
            </a:r>
            <a:endParaRPr lang="en-US" sz="2000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220402" y="4337090"/>
            <a:ext cx="1534934" cy="639762"/>
          </a:xfrm>
        </p:spPr>
        <p:txBody>
          <a:bodyPr/>
          <a:lstStyle/>
          <a:p>
            <a:r>
              <a:rPr lang="en-US" b="0" dirty="0" smtClean="0">
                <a:latin typeface="+mn-lt"/>
              </a:rPr>
              <a:t>Show This</a:t>
            </a:r>
            <a:endParaRPr lang="en-US" b="0" dirty="0">
              <a:latin typeface="+mn-lt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6875827" y="1654044"/>
            <a:ext cx="1288548" cy="639762"/>
          </a:xfrm>
        </p:spPr>
        <p:txBody>
          <a:bodyPr/>
          <a:lstStyle/>
          <a:p>
            <a:r>
              <a:rPr lang="en-US" b="0" dirty="0" smtClean="0">
                <a:latin typeface="+mn-lt"/>
              </a:rPr>
              <a:t>Not This</a:t>
            </a:r>
            <a:endParaRPr lang="en-US" b="0" dirty="0">
              <a:latin typeface="+mn-lt"/>
            </a:endParaRPr>
          </a:p>
        </p:txBody>
      </p:sp>
      <p:pic>
        <p:nvPicPr>
          <p:cNvPr id="17" name="Picture Placeholder 2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" t="11462" r="-424" b="28808"/>
          <a:stretch/>
        </p:blipFill>
        <p:spPr>
          <a:xfrm>
            <a:off x="1905984" y="3901734"/>
            <a:ext cx="2352410" cy="2331500"/>
          </a:xfrm>
          <a:prstGeom prst="rect">
            <a:avLst/>
          </a:prstGeom>
        </p:spPr>
      </p:pic>
      <p:pic>
        <p:nvPicPr>
          <p:cNvPr id="19" name="Picture Placeholder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5" r="16355"/>
          <a:stretch>
            <a:fillRect/>
          </a:stretch>
        </p:blipFill>
        <p:spPr>
          <a:xfrm>
            <a:off x="4445051" y="1956366"/>
            <a:ext cx="2347151" cy="232628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75827" y="2246594"/>
            <a:ext cx="2163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Arial" panose="020B0604020202020204" pitchFamily="34" charset="0"/>
              </a:rPr>
              <a:t>No risky or stupid behavior</a:t>
            </a:r>
            <a:endParaRPr lang="en-US" sz="2000" dirty="0">
              <a:cs typeface="Arial" panose="020B0604020202020204" pitchFamily="34" charset="0"/>
            </a:endParaRPr>
          </a:p>
        </p:txBody>
      </p:sp>
      <p:pic>
        <p:nvPicPr>
          <p:cNvPr id="16" name="Picture Placeholder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6" r="11776"/>
          <a:stretch>
            <a:fillRect/>
          </a:stretch>
        </p:blipFill>
        <p:spPr>
          <a:xfrm>
            <a:off x="94488" y="1956366"/>
            <a:ext cx="2434224" cy="2412587"/>
          </a:xfrm>
          <a:prstGeom prst="rect">
            <a:avLst/>
          </a:prstGeom>
        </p:spPr>
      </p:pic>
      <p:pic>
        <p:nvPicPr>
          <p:cNvPr id="18" name="Picture Placeholder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5" r="8645"/>
          <a:stretch>
            <a:fillRect/>
          </a:stretch>
        </p:blipFill>
        <p:spPr>
          <a:xfrm>
            <a:off x="6094625" y="3562900"/>
            <a:ext cx="2944536" cy="267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97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6" b="12136"/>
          <a:stretch>
            <a:fillRect/>
          </a:stretch>
        </p:blipFill>
        <p:spPr>
          <a:xfrm>
            <a:off x="250598" y="1283670"/>
            <a:ext cx="1953184" cy="1935822"/>
          </a:xfrm>
        </p:spPr>
      </p:pic>
      <p:sp>
        <p:nvSpPr>
          <p:cNvPr id="8" name="Title 7"/>
          <p:cNvSpPr>
            <a:spLocks noGrp="1"/>
          </p:cNvSpPr>
          <p:nvPr>
            <p:ph type="title" idx="4294967295"/>
          </p:nvPr>
        </p:nvSpPr>
        <p:spPr>
          <a:xfrm>
            <a:off x="199528" y="198166"/>
            <a:ext cx="8806316" cy="937029"/>
          </a:xfrm>
        </p:spPr>
        <p:txBody>
          <a:bodyPr>
            <a:noAutofit/>
          </a:bodyPr>
          <a:lstStyle/>
          <a:p>
            <a:r>
              <a:rPr lang="en-US" sz="3200" dirty="0" smtClean="0"/>
              <a:t>Responsible social media use: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000" dirty="0" smtClean="0"/>
              <a:t>Risky </a:t>
            </a:r>
            <a:r>
              <a:rPr lang="en-US" sz="2000" dirty="0" smtClean="0"/>
              <a:t>or stupid </a:t>
            </a:r>
            <a:r>
              <a:rPr lang="en-US" sz="2000" dirty="0" smtClean="0"/>
              <a:t>behavior is not just partying</a:t>
            </a:r>
            <a:endParaRPr lang="en-US" sz="2000" dirty="0"/>
          </a:p>
        </p:txBody>
      </p:sp>
      <p:sp>
        <p:nvSpPr>
          <p:cNvPr id="13" name="Text Placeholder 12"/>
          <p:cNvSpPr txBox="1">
            <a:spLocks noGrp="1"/>
          </p:cNvSpPr>
          <p:nvPr>
            <p:ph type="body" sz="half" idx="4294967295"/>
          </p:nvPr>
        </p:nvSpPr>
        <p:spPr>
          <a:xfrm>
            <a:off x="4916943" y="3655153"/>
            <a:ext cx="4026071" cy="1840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No inappropriate pics</a:t>
            </a:r>
          </a:p>
          <a:p>
            <a:r>
              <a:rPr lang="en-US" sz="2000" dirty="0" smtClean="0"/>
              <a:t>No confessions</a:t>
            </a:r>
          </a:p>
          <a:p>
            <a:r>
              <a:rPr lang="en-US" sz="2000" dirty="0" smtClean="0"/>
              <a:t>No risky behaviors</a:t>
            </a:r>
          </a:p>
          <a:p>
            <a:r>
              <a:rPr lang="en-US" sz="2000" dirty="0" smtClean="0"/>
              <a:t>No discriminatory comments</a:t>
            </a:r>
          </a:p>
          <a:p>
            <a:endParaRPr lang="en-US" sz="1800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28" y="3806395"/>
            <a:ext cx="3262490" cy="2283743"/>
          </a:xfrm>
          <a:prstGeom prst="rect">
            <a:avLst/>
          </a:prstGeom>
        </p:spPr>
      </p:pic>
      <p:pic>
        <p:nvPicPr>
          <p:cNvPr id="34" name="Picture Placeholder 33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6" r="11936"/>
          <a:stretch>
            <a:fillRect/>
          </a:stretch>
        </p:blipFill>
        <p:spPr>
          <a:xfrm>
            <a:off x="2377214" y="1284619"/>
            <a:ext cx="1953184" cy="1935822"/>
          </a:xfr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187" y="1332907"/>
            <a:ext cx="4426827" cy="18483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7" name="TextBox 36"/>
          <p:cNvSpPr txBox="1"/>
          <p:nvPr/>
        </p:nvSpPr>
        <p:spPr>
          <a:xfrm>
            <a:off x="6290911" y="3244683"/>
            <a:ext cx="1284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Racist much?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172221" y="6024464"/>
            <a:ext cx="14614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Want to be fired?</a:t>
            </a:r>
            <a:endParaRPr 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2485968" y="3219492"/>
            <a:ext cx="16503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Prove you’re dumb?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172221" y="3236155"/>
            <a:ext cx="2288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Hey employer, please increase my insurance rates!</a:t>
            </a:r>
            <a:endParaRPr lang="en-US" sz="1400" dirty="0"/>
          </a:p>
        </p:txBody>
      </p:sp>
      <p:sp>
        <p:nvSpPr>
          <p:cNvPr id="2" name="Rectangle 1"/>
          <p:cNvSpPr/>
          <p:nvPr/>
        </p:nvSpPr>
        <p:spPr>
          <a:xfrm>
            <a:off x="3882253" y="5470466"/>
            <a:ext cx="52617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Remove </a:t>
            </a:r>
            <a:r>
              <a:rPr lang="en-US" sz="2000" dirty="0" smtClean="0"/>
              <a:t>friends</a:t>
            </a:r>
            <a:r>
              <a:rPr lang="en-US" sz="2000" dirty="0"/>
              <a:t>’ discriminatory </a:t>
            </a:r>
            <a:r>
              <a:rPr lang="en-US" sz="2000" dirty="0" smtClean="0"/>
              <a:t>comments</a:t>
            </a:r>
            <a:r>
              <a:rPr lang="en-US" sz="2000" dirty="0"/>
              <a:t>. 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You </a:t>
            </a:r>
            <a:r>
              <a:rPr lang="en-US" sz="2000" dirty="0"/>
              <a:t>are judged by what they say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3653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Networking using social media sites</a:t>
            </a:r>
            <a:br>
              <a:rPr lang="en-US" sz="3200" dirty="0"/>
            </a:br>
            <a:r>
              <a:rPr lang="en-US" sz="2000" dirty="0"/>
              <a:t>What to </a:t>
            </a:r>
            <a:r>
              <a:rPr lang="en-US" sz="2000" dirty="0" smtClean="0"/>
              <a:t>teach your students:</a:t>
            </a: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50831" y="1439353"/>
            <a:ext cx="6052910" cy="35898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Stick to a handful of sites</a:t>
            </a:r>
          </a:p>
          <a:p>
            <a:pPr lvl="1"/>
            <a:r>
              <a:rPr lang="en-US" sz="2000" dirty="0"/>
              <a:t>Be an expert </a:t>
            </a:r>
            <a:r>
              <a:rPr lang="en-US" sz="2000" dirty="0" smtClean="0"/>
              <a:t>there</a:t>
            </a:r>
            <a:br>
              <a:rPr lang="en-US" sz="2000" dirty="0" smtClean="0"/>
            </a:br>
            <a:endParaRPr lang="en-US" sz="2000" dirty="0"/>
          </a:p>
          <a:p>
            <a:pPr marL="0" indent="0">
              <a:buNone/>
            </a:pPr>
            <a:r>
              <a:rPr lang="en-US" sz="2000" dirty="0"/>
              <a:t>Follow people you want to network </a:t>
            </a:r>
            <a:r>
              <a:rPr lang="en-US" sz="2000" dirty="0" smtClean="0"/>
              <a:t>with</a:t>
            </a:r>
            <a:br>
              <a:rPr lang="en-US" sz="2000" dirty="0" smtClean="0"/>
            </a:b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Follow </a:t>
            </a:r>
            <a:r>
              <a:rPr lang="en-US" sz="2000" dirty="0"/>
              <a:t>companies you’re interested in</a:t>
            </a:r>
          </a:p>
          <a:p>
            <a:pPr lvl="1"/>
            <a:r>
              <a:rPr lang="en-US" sz="2000" dirty="0"/>
              <a:t>Participate in their </a:t>
            </a:r>
            <a:r>
              <a:rPr lang="en-US" sz="2000" dirty="0" smtClean="0"/>
              <a:t>discussions</a:t>
            </a:r>
          </a:p>
          <a:p>
            <a:pPr lvl="1"/>
            <a:r>
              <a:rPr lang="en-US" sz="2000" dirty="0" smtClean="0"/>
              <a:t>Find out what is important to that company</a:t>
            </a:r>
            <a:br>
              <a:rPr lang="en-US" sz="2000" dirty="0" smtClean="0"/>
            </a:br>
            <a:endParaRPr lang="en-US" sz="2000" dirty="0"/>
          </a:p>
          <a:p>
            <a:pPr marL="0" indent="0">
              <a:buNone/>
            </a:pPr>
            <a:r>
              <a:rPr lang="en-US" sz="2000" dirty="0"/>
              <a:t>Actively manage your </a:t>
            </a:r>
            <a:r>
              <a:rPr lang="en-US" sz="2000" dirty="0" smtClean="0"/>
              <a:t>image</a:t>
            </a:r>
            <a:br>
              <a:rPr lang="en-US" sz="2000" dirty="0" smtClean="0"/>
            </a:br>
            <a:endParaRPr lang="en-US" sz="20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9101">
            <a:off x="685016" y="2007927"/>
            <a:ext cx="1225335" cy="12253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7228">
            <a:off x="7158164" y="2303332"/>
            <a:ext cx="1345857" cy="13354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75958">
            <a:off x="669495" y="3798177"/>
            <a:ext cx="1256377" cy="122260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33632" y="5329989"/>
            <a:ext cx="84767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yes, use Facebook and Twitter,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because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companies use them!</a:t>
            </a:r>
          </a:p>
        </p:txBody>
      </p:sp>
    </p:spTree>
    <p:extLst>
      <p:ext uri="{BB962C8B-B14F-4D97-AF65-F5344CB8AC3E}">
        <p14:creationId xmlns:p14="http://schemas.microsoft.com/office/powerpoint/2010/main" val="177132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</a:t>
            </a:r>
            <a:r>
              <a:rPr lang="en-US" sz="3200" dirty="0" smtClean="0"/>
              <a:t>eputable </a:t>
            </a:r>
            <a:r>
              <a:rPr lang="en-US" sz="3200" dirty="0" smtClean="0"/>
              <a:t>job search sites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499809"/>
            <a:ext cx="1591741" cy="1587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236" y="2017142"/>
            <a:ext cx="3415305" cy="969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972" y="2017142"/>
            <a:ext cx="2008835" cy="875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796" y="4427313"/>
            <a:ext cx="2436164" cy="531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972" y="3147815"/>
            <a:ext cx="1570175" cy="1939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805" y="3412622"/>
            <a:ext cx="2294390" cy="420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853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492" y="178334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Bringing it all together: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259492" y="1497604"/>
            <a:ext cx="8649730" cy="4954711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en-US" sz="3000" b="1" dirty="0"/>
              <a:t>Be an </a:t>
            </a:r>
            <a:r>
              <a:rPr lang="en-US" sz="3000" b="1" dirty="0" smtClean="0"/>
              <a:t>active networking </a:t>
            </a:r>
            <a:r>
              <a:rPr lang="en-US" sz="3000" b="1" dirty="0"/>
              <a:t>resource</a:t>
            </a:r>
            <a:r>
              <a:rPr lang="en-US" sz="3000" b="1" dirty="0" smtClean="0"/>
              <a:t>:</a:t>
            </a:r>
            <a:br>
              <a:rPr lang="en-US" sz="3000" b="1" dirty="0" smtClean="0"/>
            </a:br>
            <a:endParaRPr lang="en-US" sz="30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Create social media groups for current and former students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Give written positive </a:t>
            </a:r>
            <a:r>
              <a:rPr lang="en-US" sz="2400" dirty="0" smtClean="0"/>
              <a:t>feedback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Encourage students to connect with you on LinkedIn</a:t>
            </a:r>
            <a:endParaRPr lang="en-US" sz="2400" dirty="0"/>
          </a:p>
          <a:p>
            <a:pPr marL="0" indent="0" algn="l">
              <a:buNone/>
            </a:pPr>
            <a:endParaRPr lang="en-US" sz="2800" dirty="0" smtClean="0"/>
          </a:p>
          <a:p>
            <a:pPr marL="0" indent="0" algn="l">
              <a:buNone/>
            </a:pPr>
            <a:r>
              <a:rPr lang="en-US" sz="3000" b="1" dirty="0" smtClean="0"/>
              <a:t>Teach job </a:t>
            </a:r>
            <a:br>
              <a:rPr lang="en-US" sz="3000" b="1" dirty="0" smtClean="0"/>
            </a:br>
            <a:r>
              <a:rPr lang="en-US" sz="3000" b="1" dirty="0" smtClean="0"/>
              <a:t>searching skills:</a:t>
            </a:r>
            <a:br>
              <a:rPr lang="en-US" sz="3000" b="1" dirty="0" smtClean="0"/>
            </a:br>
            <a:endParaRPr lang="en-US" sz="3000" b="1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Personal brands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Resume tips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Asking for references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Creating a LinkedIn &amp; social media presence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Posting appropriate content</a:t>
            </a:r>
            <a:endParaRPr lang="en-US" sz="2400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Job search engines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98574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07534" y="2302184"/>
            <a:ext cx="43289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Thank you!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417154" y="4525701"/>
            <a:ext cx="1795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rachael@utk.edu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270914" y="4525701"/>
            <a:ext cx="1740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@</a:t>
            </a:r>
            <a:r>
              <a:rPr lang="en-US" dirty="0" err="1" smtClean="0"/>
              <a:t>rachaelstanley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198" y="3213914"/>
            <a:ext cx="1176231" cy="11387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711" y="3213914"/>
            <a:ext cx="1204635" cy="124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06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Scree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tent: Meta Inf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Fancy Pictures">
  <a:themeElements>
    <a:clrScheme name="UT Theme 2013-10-16">
      <a:dk1>
        <a:srgbClr val="3D3D3F"/>
      </a:dk1>
      <a:lt1>
        <a:srgbClr val="FFFFFF"/>
      </a:lt1>
      <a:dk2>
        <a:srgbClr val="515151"/>
      </a:dk2>
      <a:lt2>
        <a:srgbClr val="EBE7DA"/>
      </a:lt2>
      <a:accent1>
        <a:srgbClr val="416884"/>
      </a:accent1>
      <a:accent2>
        <a:srgbClr val="60376B"/>
      </a:accent2>
      <a:accent3>
        <a:srgbClr val="F82D31"/>
      </a:accent3>
      <a:accent4>
        <a:srgbClr val="FA6F1C"/>
      </a:accent4>
      <a:accent5>
        <a:srgbClr val="A8BE4A"/>
      </a:accent5>
      <a:accent6>
        <a:srgbClr val="4A8370"/>
      </a:accent6>
      <a:hlink>
        <a:srgbClr val="0D4467"/>
      </a:hlink>
      <a:folHlink>
        <a:srgbClr val="33547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Charts">
  <a:themeElements>
    <a:clrScheme name="UT Theme 2013-10-16">
      <a:dk1>
        <a:srgbClr val="3D3D3F"/>
      </a:dk1>
      <a:lt1>
        <a:srgbClr val="FFFFFF"/>
      </a:lt1>
      <a:dk2>
        <a:srgbClr val="515151"/>
      </a:dk2>
      <a:lt2>
        <a:srgbClr val="EBE7DA"/>
      </a:lt2>
      <a:accent1>
        <a:srgbClr val="416884"/>
      </a:accent1>
      <a:accent2>
        <a:srgbClr val="60376B"/>
      </a:accent2>
      <a:accent3>
        <a:srgbClr val="F82D31"/>
      </a:accent3>
      <a:accent4>
        <a:srgbClr val="FA6F1C"/>
      </a:accent4>
      <a:accent5>
        <a:srgbClr val="A8BE4A"/>
      </a:accent5>
      <a:accent6>
        <a:srgbClr val="4A8370"/>
      </a:accent6>
      <a:hlink>
        <a:srgbClr val="0D4467"/>
      </a:hlink>
      <a:folHlink>
        <a:srgbClr val="33547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11952</TotalTime>
  <Words>677</Words>
  <Application>Microsoft Office PowerPoint</Application>
  <PresentationFormat>On-screen Show (4:3)</PresentationFormat>
  <Paragraphs>144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Georgia</vt:lpstr>
      <vt:lpstr>Title Screens</vt:lpstr>
      <vt:lpstr>Content: Meta Info</vt:lpstr>
      <vt:lpstr>Fancy Pictures</vt:lpstr>
      <vt:lpstr>Charts</vt:lpstr>
      <vt:lpstr>Helping Grads Get Jobs</vt:lpstr>
      <vt:lpstr>Why is this important?</vt:lpstr>
      <vt:lpstr>Complete College  Tennessee Act</vt:lpstr>
      <vt:lpstr>Unemployment is down, isn’t it?</vt:lpstr>
      <vt:lpstr>PowerPoint Presentation</vt:lpstr>
      <vt:lpstr>Why not just send them to Career Services?</vt:lpstr>
      <vt:lpstr>How can we help?</vt:lpstr>
      <vt:lpstr>Be an active networking resource</vt:lpstr>
      <vt:lpstr>Why connect on LinkedIn?</vt:lpstr>
      <vt:lpstr>Be an active networking resource: Create private social media groups</vt:lpstr>
      <vt:lpstr>Teach job searching skills.</vt:lpstr>
      <vt:lpstr>Creating a personal brand:</vt:lpstr>
      <vt:lpstr>Creating a personal brand:</vt:lpstr>
      <vt:lpstr>Resume tips</vt:lpstr>
      <vt:lpstr>Reference letters</vt:lpstr>
      <vt:lpstr>Teach responsible social media use:</vt:lpstr>
      <vt:lpstr>Sources: https://www.rsvplaw.com/blog/employers-want-my-social-network-passwords-is-that-legal/ </vt:lpstr>
      <vt:lpstr>Responsible social media use:  Creating a LinkedIn Presence </vt:lpstr>
      <vt:lpstr>Responsible social media use: Posting appropriate content on other sites</vt:lpstr>
      <vt:lpstr>Responsible social media use:  Risky or stupid behavior is not just partying</vt:lpstr>
      <vt:lpstr>Networking using social media sites What to teach your students:</vt:lpstr>
      <vt:lpstr>Reputable job search sites</vt:lpstr>
      <vt:lpstr>Bringing it all together:</vt:lpstr>
      <vt:lpstr>Questions?</vt:lpstr>
    </vt:vector>
  </TitlesOfParts>
  <Manager/>
  <Company>University of Tennessee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 PowerPoint Template 2015 ver 1</dc:title>
  <dc:subject/>
  <dc:creator>Stanley, Rachael E</dc:creator>
  <cp:keywords/>
  <dc:description/>
  <cp:lastModifiedBy>Stanley, Rachael E</cp:lastModifiedBy>
  <cp:revision>123</cp:revision>
  <dcterms:created xsi:type="dcterms:W3CDTF">2014-12-02T19:58:44Z</dcterms:created>
  <dcterms:modified xsi:type="dcterms:W3CDTF">2015-04-13T16:34:27Z</dcterms:modified>
  <cp:category/>
</cp:coreProperties>
</file>